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  <p:sldMasterId id="2147483832" r:id="rId2"/>
  </p:sldMasterIdLst>
  <p:notesMasterIdLst>
    <p:notesMasterId r:id="rId9"/>
  </p:notesMasterIdLst>
  <p:handoutMasterIdLst>
    <p:handoutMasterId r:id="rId10"/>
  </p:handoutMasterIdLst>
  <p:sldIdLst>
    <p:sldId id="5024" r:id="rId3"/>
    <p:sldId id="5025" r:id="rId4"/>
    <p:sldId id="5026" r:id="rId5"/>
    <p:sldId id="5027" r:id="rId6"/>
    <p:sldId id="5030" r:id="rId7"/>
    <p:sldId id="502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12"/>
    <a:srgbClr val="009BDE"/>
    <a:srgbClr val="FF4B29"/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318" autoAdjust="0"/>
  </p:normalViewPr>
  <p:slideViewPr>
    <p:cSldViewPr snapToGrid="0" showGuides="1">
      <p:cViewPr varScale="1">
        <p:scale>
          <a:sx n="107" d="100"/>
          <a:sy n="107" d="100"/>
        </p:scale>
        <p:origin x="858" y="114"/>
      </p:cViewPr>
      <p:guideLst>
        <p:guide orient="horz" pos="2160"/>
        <p:guide pos="7491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47145669291337"/>
          <c:y val="8.2303512193527009E-2"/>
          <c:w val="0.50780708661417318"/>
          <c:h val="0.77558727756474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54-437A-88BA-EEC5ABC4F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E54-437A-88BA-EEC5ABC4F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E54-437A-88BA-EEC5ABC4F9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2E54-437A-88BA-EEC5ABC4F9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E54-437A-88BA-EEC5ABC4F998}"/>
              </c:ext>
            </c:extLst>
          </c:dPt>
          <c:dLbls>
            <c:dLbl>
              <c:idx val="0"/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E54-437A-88BA-EEC5ABC4F99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жилищное строительство - 79</c:v>
                </c:pt>
                <c:pt idx="1">
                  <c:v>объекты сельскохозяйственного назначения - 39</c:v>
                </c:pt>
                <c:pt idx="2">
                  <c:v>объекты производственного назначения - 26</c:v>
                </c:pt>
                <c:pt idx="3">
                  <c:v>объекты социального назначения - 22</c:v>
                </c:pt>
                <c:pt idx="4">
                  <c:v>разное - 39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</c:v>
                </c:pt>
                <c:pt idx="1">
                  <c:v>39</c:v>
                </c:pt>
                <c:pt idx="2">
                  <c:v>26</c:v>
                </c:pt>
                <c:pt idx="3">
                  <c:v>22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4-437A-88BA-EEC5ABC4F9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6186023622047"/>
          <c:y val="0.33457209393133835"/>
          <c:w val="0.33338914862204727"/>
          <c:h val="0.416767746199206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6.2500000000000003E-3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DB-4089-A192-D223BF10C9CB}"/>
                </c:ext>
              </c:extLst>
            </c:dLbl>
            <c:dLbl>
              <c:idx val="2"/>
              <c:layout>
                <c:manualLayout>
                  <c:x val="-7.8125E-3"/>
                  <c:y val="-4.6874997116449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DB-4089-A192-D223BF10C9CB}"/>
                </c:ext>
              </c:extLst>
            </c:dLbl>
            <c:dLbl>
              <c:idx val="3"/>
              <c:layout>
                <c:manualLayout>
                  <c:x val="-2.0312500000000001E-2"/>
                  <c:y val="-7.0312495674674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B6-4768-86FE-A60F2EC6F83F}"/>
                </c:ext>
              </c:extLst>
            </c:dLbl>
            <c:dLbl>
              <c:idx val="4"/>
              <c:layout>
                <c:manualLayout>
                  <c:x val="-3.90625E-2"/>
                  <c:y val="1.640624899075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B6-4768-86FE-A60F2EC6F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жилищное строительство</c:v>
                </c:pt>
                <c:pt idx="1">
                  <c:v>объекты сельскогохозяйственного назначения</c:v>
                </c:pt>
                <c:pt idx="2">
                  <c:v>объекты промышленности</c:v>
                </c:pt>
                <c:pt idx="3">
                  <c:v>объекты социального назначения</c:v>
                </c:pt>
                <c:pt idx="4">
                  <c:v>разные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14</c:v>
                </c:pt>
                <c:pt idx="2">
                  <c:v>9</c:v>
                </c:pt>
                <c:pt idx="3">
                  <c:v>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1-438D-B106-98B0547FE1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3.1250000000000574E-3"/>
                  <c:y val="-9.37499942328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DB-4089-A192-D223BF10C9CB}"/>
                </c:ext>
              </c:extLst>
            </c:dLbl>
            <c:dLbl>
              <c:idx val="3"/>
              <c:layout>
                <c:manualLayout>
                  <c:x val="-6.2500000000001148E-3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B-4089-A192-D223BF10C9CB}"/>
                </c:ext>
              </c:extLst>
            </c:dLbl>
            <c:dLbl>
              <c:idx val="4"/>
              <c:layout>
                <c:manualLayout>
                  <c:x val="-1.1458200967217994E-16"/>
                  <c:y val="-1.406249913493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B-4089-A192-D223BF10C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жилищное строительство</c:v>
                </c:pt>
                <c:pt idx="1">
                  <c:v>объекты сельскогохозяйственного назначения</c:v>
                </c:pt>
                <c:pt idx="2">
                  <c:v>объекты промышленности</c:v>
                </c:pt>
                <c:pt idx="3">
                  <c:v>объекты социального назначения</c:v>
                </c:pt>
                <c:pt idx="4">
                  <c:v>разные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34</c:v>
                </c:pt>
                <c:pt idx="2">
                  <c:v>4</c:v>
                </c:pt>
                <c:pt idx="3">
                  <c:v>14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1-438D-B106-98B0547FE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751520544"/>
        <c:axId val="557392304"/>
        <c:axId val="1006671456"/>
      </c:bar3DChart>
      <c:catAx>
        <c:axId val="7515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392304"/>
        <c:crosses val="autoZero"/>
        <c:auto val="1"/>
        <c:lblAlgn val="ctr"/>
        <c:lblOffset val="100"/>
        <c:noMultiLvlLbl val="0"/>
      </c:catAx>
      <c:valAx>
        <c:axId val="55739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520544"/>
        <c:crosses val="autoZero"/>
        <c:crossBetween val="between"/>
      </c:valAx>
      <c:serAx>
        <c:axId val="1006671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39230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85777559055111"/>
          <c:y val="0.83953765750875631"/>
          <c:w val="0.14028444881889765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выездные проверки</c:v>
                </c:pt>
                <c:pt idx="1">
                  <c:v>инспекционные визиты</c:v>
                </c:pt>
                <c:pt idx="2">
                  <c:v>документарные</c:v>
                </c:pt>
                <c:pt idx="3">
                  <c:v>выездные обследования</c:v>
                </c:pt>
                <c:pt idx="4">
                  <c:v>мониторинг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352</c:v>
                </c:pt>
                <c:pt idx="1">
                  <c:v>160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1-438D-B106-98B0547FE1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выездные проверки</c:v>
                </c:pt>
                <c:pt idx="1">
                  <c:v>инспекционные визиты</c:v>
                </c:pt>
                <c:pt idx="2">
                  <c:v>документарные</c:v>
                </c:pt>
                <c:pt idx="3">
                  <c:v>выездные обследования</c:v>
                </c:pt>
                <c:pt idx="4">
                  <c:v>мониторинг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364</c:v>
                </c:pt>
                <c:pt idx="1">
                  <c:v>175</c:v>
                </c:pt>
                <c:pt idx="2">
                  <c:v>7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1-438D-B106-98B0547FE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751520544"/>
        <c:axId val="557392304"/>
        <c:axId val="0"/>
      </c:bar3DChart>
      <c:catAx>
        <c:axId val="7515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392304"/>
        <c:crosses val="autoZero"/>
        <c:auto val="1"/>
        <c:lblAlgn val="ctr"/>
        <c:lblOffset val="100"/>
        <c:noMultiLvlLbl val="0"/>
      </c:catAx>
      <c:valAx>
        <c:axId val="55739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5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85777559055122"/>
          <c:y val="0.87938140505773832"/>
          <c:w val="0.14028444881889765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5964566929134"/>
          <c:y val="8.2303512193527009E-2"/>
          <c:w val="0.50780708661417318"/>
          <c:h val="0.77558727756474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54-437A-88BA-EEC5ABC4F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E54-437A-88BA-EEC5ABC4F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E54-437A-88BA-EEC5ABC4F9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2E54-437A-88BA-EEC5ABC4F9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E54-437A-88BA-EEC5ABC4F998}"/>
              </c:ext>
            </c:extLst>
          </c:dPt>
          <c:dLbls>
            <c:dLbl>
              <c:idx val="0"/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E54-437A-88BA-EEC5ABC4F99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жилищное строительство - 79</c:v>
                </c:pt>
                <c:pt idx="1">
                  <c:v>объекты сельскохозяйственного назначения - 39</c:v>
                </c:pt>
                <c:pt idx="2">
                  <c:v>объекты производственного назначения - 26</c:v>
                </c:pt>
                <c:pt idx="3">
                  <c:v>объекты социального назначения - 22</c:v>
                </c:pt>
                <c:pt idx="4">
                  <c:v>разное - 39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215</c:v>
                </c:pt>
                <c:pt idx="1">
                  <c:v>104</c:v>
                </c:pt>
                <c:pt idx="2">
                  <c:v>37</c:v>
                </c:pt>
                <c:pt idx="3">
                  <c:v>93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4-437A-88BA-EEC5ABC4F9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6186023622047"/>
          <c:y val="0.33457209393133835"/>
          <c:w val="0.33338914862204727"/>
          <c:h val="0.443544524537316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81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F2-4330-981D-A85FEFCA6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жилищное строительство</c:v>
                </c:pt>
                <c:pt idx="1">
                  <c:v>объекты сельскохозяйственного назначения</c:v>
                </c:pt>
                <c:pt idx="2">
                  <c:v>объекты промышленности</c:v>
                </c:pt>
                <c:pt idx="3">
                  <c:v>объекты социального назначения</c:v>
                </c:pt>
                <c:pt idx="4">
                  <c:v>разные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</c:v>
                </c:pt>
                <c:pt idx="1">
                  <c:v>36</c:v>
                </c:pt>
                <c:pt idx="2">
                  <c:v>19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1-438D-B106-98B0547FE1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7.8125E-3"/>
                  <c:y val="-4.6874997116449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F2-4330-981D-A85FEFCA6353}"/>
                </c:ext>
              </c:extLst>
            </c:dLbl>
            <c:dLbl>
              <c:idx val="2"/>
              <c:layout>
                <c:manualLayout>
                  <c:x val="1.2500000000000001E-2"/>
                  <c:y val="-4.29682509838433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2-4330-981D-A85FEFCA6353}"/>
                </c:ext>
              </c:extLst>
            </c:dLbl>
            <c:dLbl>
              <c:idx val="3"/>
              <c:layout>
                <c:manualLayout>
                  <c:x val="1.09374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2-4330-981D-A85FEFCA6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жилищное строительство</c:v>
                </c:pt>
                <c:pt idx="1">
                  <c:v>объекты сельскохозяйственного назначения</c:v>
                </c:pt>
                <c:pt idx="2">
                  <c:v>объекты промышленности</c:v>
                </c:pt>
                <c:pt idx="3">
                  <c:v>объекты социального назначения</c:v>
                </c:pt>
                <c:pt idx="4">
                  <c:v>разные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</c:v>
                </c:pt>
                <c:pt idx="1">
                  <c:v>33</c:v>
                </c:pt>
                <c:pt idx="2">
                  <c:v>10</c:v>
                </c:pt>
                <c:pt idx="3">
                  <c:v>11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1-438D-B106-98B0547FE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751520544"/>
        <c:axId val="557392304"/>
        <c:axId val="0"/>
      </c:bar3DChart>
      <c:catAx>
        <c:axId val="7515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392304"/>
        <c:crosses val="autoZero"/>
        <c:auto val="1"/>
        <c:lblAlgn val="ctr"/>
        <c:lblOffset val="100"/>
        <c:noMultiLvlLbl val="0"/>
      </c:catAx>
      <c:valAx>
        <c:axId val="55739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5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11FFF-C901-B91C-6296-12F06BCE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4AF3CF-11AB-5205-D7C5-4C7299FF5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ADDF7-4C3E-6B99-E30E-2EB9F1BC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6D04B-442B-31B1-AF62-BD6E9CAE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C256A6-A527-0A01-5DD5-10B9DC88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70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934E9-4270-7D53-05A9-B677F722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7DC37F-DC58-5CD6-A5B4-4BB0568AF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613171-25E5-DA69-D375-9A53C059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B7257-E0AB-F194-EFC4-BA02A3CC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ECACB-00D7-E430-E0B5-A45F6E23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06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133F22-AF91-DC0F-21E6-DACCBF880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F0B37-40A7-1B54-81EA-06CC5191A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C3DE1-41B0-2B4D-E284-3553219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8903F-8135-B270-A770-2BE15AD5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59D62-CD7E-2018-CD3F-295BCE73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897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1453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45A6756-DF40-42AC-B331-3985A359031E}"/>
              </a:ext>
            </a:extLst>
          </p:cNvPr>
          <p:cNvGrpSpPr/>
          <p:nvPr userDrawn="1"/>
        </p:nvGrpSpPr>
        <p:grpSpPr>
          <a:xfrm>
            <a:off x="377919" y="3806304"/>
            <a:ext cx="1475572" cy="1543748"/>
            <a:chOff x="656807" y="4298070"/>
            <a:chExt cx="1475572" cy="154374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6508" y="4298070"/>
              <a:ext cx="1236170" cy="1265067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A141197-BF37-4025-8590-EA5DD4578650}"/>
                </a:ext>
              </a:extLst>
            </p:cNvPr>
            <p:cNvSpPr/>
            <p:nvPr userDrawn="1"/>
          </p:nvSpPr>
          <p:spPr>
            <a:xfrm>
              <a:off x="656807" y="5583286"/>
              <a:ext cx="1475572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723426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8897" y="3570493"/>
            <a:ext cx="94671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8896" y="4060960"/>
            <a:ext cx="946716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8895" y="5643890"/>
            <a:ext cx="9467165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19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val="10425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45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92499"/>
            <a:ext cx="2632705" cy="3124527"/>
            <a:chOff x="515937" y="2111988"/>
            <a:chExt cx="2632705" cy="31245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938" y="2111988"/>
              <a:ext cx="2556000" cy="261575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92499"/>
            <a:ext cx="2632705" cy="3124527"/>
            <a:chOff x="515937" y="2111988"/>
            <a:chExt cx="2632705" cy="31245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938" y="2111988"/>
              <a:ext cx="2556000" cy="261575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8" y="1635262"/>
            <a:ext cx="3505529" cy="35874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8" y="1635262"/>
            <a:ext cx="3505529" cy="35874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0385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68" y="1188658"/>
            <a:ext cx="2487179" cy="25453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25AFE-5396-7370-AE08-7CDC7D6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94A69-206D-E267-7D2C-E25AB34E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3255C-9587-183B-EDE6-CD6119CD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2094-030C-11BD-DC49-7EB5BF7B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1A85F-1EB9-AC58-9831-4C63B455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358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FC1CD93-0474-AB89-054F-77F43843943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6DB440-4B5D-D2E6-93A2-BEE92976AB8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E03BA2-82C0-52C7-B7CD-2D439615ED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E20D9-A923-4B62-0B2B-BF701D97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AC2A74-D516-CCCD-EDC8-DFE02894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C5B09E-2BFB-3DDC-BBA8-D2CB1FA7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B79D9-3638-C2EB-FD6E-D7F1175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FCE954E-C6CA-F3EB-979F-8F607975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38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1311F-362A-734B-486B-92382359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20E93-CC73-1C57-61B1-501368DA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22AE5-AF6B-211B-CBBA-0B9FD5FA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82B9C-3933-4AFC-FCC3-49214DF0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8E956-3CAA-16A4-848E-5F4ABDB1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6195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82E0A-412B-A042-AF23-DF1468710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04B748-9B7E-910D-BF20-50BB3CA85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113FB-3642-CDF0-5985-6C24C2EF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C5683-C26A-1EA9-DD9D-09473393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C416C-9609-2331-B86F-6FD2EFF5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26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6BEB6-61F2-8554-DA61-C9B2D5DE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62F38-A951-64E0-7161-65FEBEC8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FA3E5-6AB3-0E2C-7D3C-E5001183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BE5B4-0578-197B-A811-0659A47A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F82BF-2660-2857-21E2-3E3E7707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4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DD602-337A-1732-C3F4-55190D29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1CB46-7E61-CA3D-7F51-DE3A593D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CC96F-7EC7-6219-8ADC-5A0E8C6A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F1258-DFEC-F170-0BA8-15E9ECC9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BAFB3-276E-0AFE-9653-101BF564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15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D0599-92E3-34D8-3A7C-62E54B92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27F1F-5E73-5B51-CE69-3A706FDFC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D889D-C84A-CBE9-4346-A5628CDD7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A3EF0B-3461-BFB1-98DD-9B6BFE47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B3EFCE-1FC6-89C4-A36D-C05AAA3C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EB1A1-FA90-1A53-CFFA-C4FFF2A7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86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109C-9991-B5A9-3DA5-A4EE66DA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9C1809-37DC-712D-1DC7-076AB7F11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58F297-FB57-0DE7-9E6C-3A8CE97C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4DE169-C0E8-92F1-F089-4F49558AB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CFD56A-87C4-C452-3234-79EA1D846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A0BE9C-2B7B-43E5-11C5-C73CA55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E9B017-218A-3C70-29F0-C359C644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AF4097-3293-07A0-19D4-B3C86713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0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050D-381F-14DD-8959-5A9586FE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95823-F96A-EEAE-9AEC-3636CD216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9A3F71-4B0F-4FF9-0026-01D7CA291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C8816A-0791-C16B-C262-C0592453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85EA0F-4487-AC56-8876-F166D1D7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481C9-D33D-7C20-11C4-E971F31D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5950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0E064-61AD-1ECF-0930-150E453F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EDC5AA-7C2B-8430-30A8-682D54AA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CC3A4D-711E-D03F-18C8-117E6FC6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E8CDA1-5373-EF52-0EE6-0122DBB9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78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58232-A396-CE29-6101-3A18095B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CC045-2E0C-4DFA-F0BF-0F6D2D51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E5D38-EC12-4ADC-FEA7-F17A37DF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91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BB46B-7C5C-85DB-DD39-7D7919B0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575D9-EE69-E1F5-DA96-3C2CE478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E3DEEC-9AA0-AD61-42A1-AC11B39BC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0CD2B-CED9-8AE4-D70B-2E0E931C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6D8E4-2857-F024-622C-16ECFC26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4751D-F8BF-2823-8AD3-5E46B6DD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2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03B5-456E-2575-63E1-CB186C11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0D358E-74CF-B85C-52C5-2BF96AA04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A8850E-F470-ED14-948B-D579B995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C77C57-AB0E-9F05-10EF-7A9BADC5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E51F3-FE2C-8D59-0F18-C6F5CBB7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1D80D4-A8D5-35D8-3863-23933752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74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9F23E-B548-A439-9F82-BA9F25F4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5383CB-22DD-29A9-B601-6BC046461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DBEF9-72D2-5C12-2A20-8BBDD3AF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3A9EE-9A3D-8DDB-1968-A82674B2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4924E-6C06-4F13-9973-5FC8152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3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89DAA8-4892-776E-F5F6-245ADEB58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074C25-5C55-1916-B228-3883CA6F1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9B41D-3DBF-D6F7-6121-510DE766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1BE09-6DF1-5500-930E-D112DABA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F9320-665D-F390-407C-E99C3ED7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B20C-6FDA-F77B-B31F-2D8A804B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A71B8-095F-C6BC-6A7B-F10541D6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407F5-54E3-A713-2C46-677A586B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B63312-C87D-B63D-0DD6-5D8E4F2DD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124C98-06C2-EF88-6211-07D4BFFE6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A43C71-5108-8DCA-ABD9-0AB7B82F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2B51A7-995A-5F1D-75A1-FDFBF099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B5AF09-C633-20E4-E875-DD22C25C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99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8E2D8-4932-17C3-F39D-908E7DDB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143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6FDDDD-F347-4923-2D62-969EE9AF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07674C-3C4A-AF09-8316-6C1DA0C7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73096-9442-0176-B163-CD44F8CE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344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EC74C-B417-8610-06CB-00FDAAAB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B6EBF-D226-8DF6-23C8-6DBCE633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6E4D82-084A-3662-A3F0-D91879C9A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BDA8D-377D-095E-E35D-9FE32406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3D57D-6BE1-793B-9D76-832BA5F9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5BF9D5-33C7-4584-9E31-5BB58C8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95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9BE5C-C900-7FE5-C3D8-87A7619C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D0846A-AAB6-4549-C69B-102285A17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8C144C-ECD8-A1D6-7EB5-BB2B94DE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56FAE-D1BF-FB7E-463A-2772DD22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1D69C5-261F-153D-DFAA-166E4001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B29EB-A2B0-72DF-6E21-1F360224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427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37198-1F4B-B56E-5651-36AC9F4F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BD57D-FA86-BD34-E829-E2DD3FE7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18B00-DE4D-5F5F-4226-3B69A528D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175" y="4432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1815F-73B1-B00A-FEC1-51269127A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2375" y="4432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C5EED-661F-12B2-88C1-4DBD7E37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7175" y="4445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66C0BAA7-0A64-06DF-66A2-887172338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EE5BEA1B-2552-4D1A-A59D-D735CEEE96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126" y="6456278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dirty="0">
                <a:solidFill>
                  <a:schemeClr val="tx1"/>
                </a:solidFill>
              </a:rPr>
              <a:t>Итоги контрольно-надзорной деятельности в 2023 году</a:t>
            </a:r>
          </a:p>
        </p:txBody>
      </p:sp>
      <p:sp>
        <p:nvSpPr>
          <p:cNvPr id="10" name="Заголовок 12">
            <a:extLst>
              <a:ext uri="{FF2B5EF4-FFF2-40B4-BE49-F238E27FC236}">
                <a16:creationId xmlns:a16="http://schemas.microsoft.com/office/drawing/2014/main" id="{05E26233-538F-7BED-B80E-FB1BFEF5A000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3F4EF620-2013-A9CE-687C-0F7D122ECA68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C663C-A731-6523-95B0-38B232E3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45515" r="61273" b="42364"/>
          <a:stretch/>
        </p:blipFill>
        <p:spPr>
          <a:xfrm>
            <a:off x="60874" y="6466314"/>
            <a:ext cx="9705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662" r:id="rId14"/>
    <p:sldLayoutId id="2147483702" r:id="rId15"/>
    <p:sldLayoutId id="2147483689" r:id="rId16"/>
    <p:sldLayoutId id="2147483703" r:id="rId17"/>
    <p:sldLayoutId id="2147483688" r:id="rId18"/>
    <p:sldLayoutId id="2147483699" r:id="rId19"/>
    <p:sldLayoutId id="2147483693" r:id="rId20"/>
    <p:sldLayoutId id="2147483690" r:id="rId21"/>
    <p:sldLayoutId id="2147483844" r:id="rId22"/>
    <p:sldLayoutId id="2147483845" r:id="rId23"/>
    <p:sldLayoutId id="2147483694" r:id="rId24"/>
    <p:sldLayoutId id="2147483691" r:id="rId25"/>
    <p:sldLayoutId id="2147483701" r:id="rId26"/>
    <p:sldLayoutId id="2147483692" r:id="rId27"/>
    <p:sldLayoutId id="2147483680" r:id="rId28"/>
    <p:sldLayoutId id="2147483677" r:id="rId29"/>
    <p:sldLayoutId id="2147483675" r:id="rId30"/>
    <p:sldLayoutId id="2147483672" r:id="rId31"/>
    <p:sldLayoutId id="2147483666" r:id="rId32"/>
    <p:sldLayoutId id="2147483679" r:id="rId33"/>
    <p:sldLayoutId id="214748369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0BEEC-93BC-2620-85A0-5BDD6BEB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F5F758-9EA4-A5B6-FC40-72FD1379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5F620-A850-94D8-9A6F-FE6BF0FB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75AF-1881-4A30-9A80-DF31215379B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800A8-58D3-0C32-BCD1-6672E57E3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C2C6C-9A31-D75B-C6E8-19A1ED5A4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AAA1-D097-4917-B595-06FB76A4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5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:a16="http://schemas.microsoft.com/office/drawing/2014/main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4000"/>
          <a:stretch/>
        </p:blipFill>
        <p:spPr/>
      </p:pic>
      <p:sp>
        <p:nvSpPr>
          <p:cNvPr id="22" name="Текст 21">
            <a:extLst>
              <a:ext uri="{FF2B5EF4-FFF2-40B4-BE49-F238E27FC236}">
                <a16:creationId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Государственная инспекция строительного надзора Курской области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8896" y="4060960"/>
            <a:ext cx="9633916" cy="1468701"/>
          </a:xfrm>
          <a:noFill/>
        </p:spPr>
        <p:txBody>
          <a:bodyPr/>
          <a:lstStyle/>
          <a:p>
            <a:r>
              <a:rPr lang="ru-RU" dirty="0">
                <a:solidFill>
                  <a:srgbClr val="FF4612"/>
                </a:solidFill>
              </a:rPr>
              <a:t>Итоги контрольно-надзорной деятельности в 202</a:t>
            </a:r>
            <a:r>
              <a:rPr lang="en-US" dirty="0">
                <a:solidFill>
                  <a:srgbClr val="FF4612"/>
                </a:solidFill>
              </a:rPr>
              <a:t>3</a:t>
            </a:r>
            <a:r>
              <a:rPr lang="ru-RU" dirty="0">
                <a:solidFill>
                  <a:srgbClr val="FF4612"/>
                </a:solidFill>
              </a:rPr>
              <a:t> году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Березникова Татьяна Дмитриевна,                                                                                                                      начальник инспекции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600" dirty="0"/>
              <a:t>Курск, январь 2024 г.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DCBFE0F-5077-4AD5-A604-06AEABCDA0C0}"/>
              </a:ext>
            </a:extLst>
          </p:cNvPr>
          <p:cNvSpPr/>
          <p:nvPr/>
        </p:nvSpPr>
        <p:spPr>
          <a:xfrm>
            <a:off x="0" y="-29649"/>
            <a:ext cx="12192000" cy="3429000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E34B8-0383-3D4F-704D-8ACDA532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4612"/>
                </a:solidFill>
              </a:rPr>
              <a:t>Виды ОКС, в отношении которых осуществляется региональный государственный строительный надзор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646A89F-0E83-B078-F9FF-2A8692823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347569"/>
              </p:ext>
            </p:extLst>
          </p:nvPr>
        </p:nvGraphicFramePr>
        <p:xfrm>
          <a:off x="1896420" y="1095555"/>
          <a:ext cx="8128000" cy="532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0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E34B8-0383-3D4F-704D-8ACDA532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4612"/>
                </a:solidFill>
              </a:rPr>
              <a:t>Регистрация объектов капитального строительства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FB4FB3E-5D9B-8ED8-6F54-0A16D1928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394498"/>
              </p:ext>
            </p:extLst>
          </p:nvPr>
        </p:nvGraphicFramePr>
        <p:xfrm>
          <a:off x="1896420" y="10397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7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E34B8-0383-3D4F-704D-8ACDA532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4612"/>
                </a:solidFill>
              </a:rPr>
              <a:t>Проведение контрольно-надзорных мероприятий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FB4FB3E-5D9B-8ED8-6F54-0A16D1928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020303"/>
              </p:ext>
            </p:extLst>
          </p:nvPr>
        </p:nvGraphicFramePr>
        <p:xfrm>
          <a:off x="1896420" y="10397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1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646A89F-0E83-B078-F9FF-2A8692823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025594"/>
              </p:ext>
            </p:extLst>
          </p:nvPr>
        </p:nvGraphicFramePr>
        <p:xfrm>
          <a:off x="1896420" y="1095555"/>
          <a:ext cx="8128000" cy="500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99BEBD-7AB4-7349-D137-D1FD93ED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00050"/>
            <a:ext cx="10866438" cy="6953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4612"/>
                </a:solidFill>
              </a:rPr>
              <a:t>Проведение КНМ в отношении поднадзорных ОКС по видам</a:t>
            </a:r>
          </a:p>
        </p:txBody>
      </p:sp>
    </p:spTree>
    <p:extLst>
      <p:ext uri="{BB962C8B-B14F-4D97-AF65-F5344CB8AC3E}">
        <p14:creationId xmlns:p14="http://schemas.microsoft.com/office/powerpoint/2010/main" val="3802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E34B8-0383-3D4F-704D-8ACDA532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4612"/>
                </a:solidFill>
              </a:rPr>
              <a:t>Выдача заключений о соответствии</a:t>
            </a:r>
            <a:r>
              <a:rPr lang="en-US" dirty="0">
                <a:solidFill>
                  <a:srgbClr val="FF4612"/>
                </a:solidFill>
              </a:rPr>
              <a:t> </a:t>
            </a:r>
            <a:r>
              <a:rPr lang="ru-RU" dirty="0">
                <a:solidFill>
                  <a:srgbClr val="FF4612"/>
                </a:solidFill>
              </a:rPr>
              <a:t>проектной документации по видам ОКС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FB4FB3E-5D9B-8ED8-6F54-0A16D1928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302893"/>
              </p:ext>
            </p:extLst>
          </p:nvPr>
        </p:nvGraphicFramePr>
        <p:xfrm>
          <a:off x="1896420" y="1039703"/>
          <a:ext cx="8128000" cy="520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7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</TotalTime>
  <Words>66</Words>
  <Application>Microsoft Office PowerPoint</Application>
  <PresentationFormat>Широкоэкранный</PresentationFormat>
  <Paragraphs>15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Специальное оформление</vt:lpstr>
      <vt:lpstr>Презентация PowerPoint</vt:lpstr>
      <vt:lpstr>Виды ОКС, в отношении которых осуществляется региональный государственный строительный надзор</vt:lpstr>
      <vt:lpstr>Регистрация объектов капитального строительства</vt:lpstr>
      <vt:lpstr>Проведение контрольно-надзорных мероприятий</vt:lpstr>
      <vt:lpstr>Проведение КНМ в отношении поднадзорных ОКС по видам</vt:lpstr>
      <vt:lpstr>Выдача заключений о соответствии проектной документации по видам ОКС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stroy</dc:creator>
  <cp:lastModifiedBy>volkova.l.a@outlook.com</cp:lastModifiedBy>
  <cp:revision>1460</cp:revision>
  <dcterms:created xsi:type="dcterms:W3CDTF">2018-08-30T06:48:50Z</dcterms:created>
  <dcterms:modified xsi:type="dcterms:W3CDTF">2024-02-01T14:36:59Z</dcterms:modified>
</cp:coreProperties>
</file>