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9" r:id="rId2"/>
    <p:sldId id="406" r:id="rId3"/>
    <p:sldId id="396" r:id="rId4"/>
    <p:sldId id="397" r:id="rId5"/>
    <p:sldId id="398" r:id="rId6"/>
    <p:sldId id="378" r:id="rId7"/>
    <p:sldId id="407" r:id="rId8"/>
    <p:sldId id="380" r:id="rId9"/>
    <p:sldId id="392" r:id="rId10"/>
    <p:sldId id="404" r:id="rId11"/>
    <p:sldId id="405" r:id="rId12"/>
    <p:sldId id="388" r:id="rId13"/>
    <p:sldId id="394" r:id="rId14"/>
    <p:sldId id="382" r:id="rId15"/>
    <p:sldId id="387" r:id="rId16"/>
    <p:sldId id="385" r:id="rId17"/>
    <p:sldId id="379" r:id="rId18"/>
    <p:sldId id="408" r:id="rId19"/>
    <p:sldId id="38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A7C"/>
    <a:srgbClr val="FF6600"/>
    <a:srgbClr val="9CBDE6"/>
    <a:srgbClr val="4BACBD"/>
    <a:srgbClr val="FFFF99"/>
    <a:srgbClr val="4F81BD"/>
    <a:srgbClr val="FFFF66"/>
    <a:srgbClr val="9BBB59"/>
    <a:srgbClr val="4BACC6"/>
    <a:srgbClr val="3AADA5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494" autoAdjust="0"/>
    <p:restoredTop sz="99650" autoAdjust="0"/>
  </p:normalViewPr>
  <p:slideViewPr>
    <p:cSldViewPr snapToGrid="0">
      <p:cViewPr>
        <p:scale>
          <a:sx n="110" d="100"/>
          <a:sy n="110" d="100"/>
        </p:scale>
        <p:origin x="-154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Lbl>
              <c:idx val="0"/>
              <c:layout>
                <c:manualLayout>
                  <c:x val="-0.13554339075463137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16056765495138231"/>
                  <c:y val="8.6492440394333096E-17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0.16265279137191271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0.10426453828078333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7.7155794451097298E-2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-8932</c:v>
                </c:pt>
                <c:pt idx="1">
                  <c:v>-11186.1</c:v>
                </c:pt>
                <c:pt idx="2">
                  <c:v>-11847.2</c:v>
                </c:pt>
                <c:pt idx="3">
                  <c:v>-2976.4</c:v>
                </c:pt>
                <c:pt idx="4">
                  <c:v>-619.29999999999995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CBDE6"/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74261.8</c:v>
                </c:pt>
                <c:pt idx="1">
                  <c:v>75181</c:v>
                </c:pt>
                <c:pt idx="2">
                  <c:v>76556.7</c:v>
                </c:pt>
                <c:pt idx="3">
                  <c:v>84263.7</c:v>
                </c:pt>
                <c:pt idx="4">
                  <c:v>70693.7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65329.8</c:v>
                </c:pt>
                <c:pt idx="1">
                  <c:v>63994.9</c:v>
                </c:pt>
                <c:pt idx="2">
                  <c:v>64709.5</c:v>
                </c:pt>
                <c:pt idx="3">
                  <c:v>81287.3</c:v>
                </c:pt>
                <c:pt idx="4">
                  <c:v>70074.399999999994</c:v>
                </c:pt>
              </c:numCache>
            </c:numRef>
          </c:val>
        </c:ser>
        <c:dLbls>
          <c:showVal val="1"/>
        </c:dLbls>
        <c:axId val="114662784"/>
        <c:axId val="118305920"/>
      </c:barChart>
      <c:catAx>
        <c:axId val="1146627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8305920"/>
        <c:crosses val="autoZero"/>
        <c:auto val="1"/>
        <c:lblAlgn val="ctr"/>
        <c:lblOffset val="900"/>
      </c:catAx>
      <c:valAx>
        <c:axId val="118305920"/>
        <c:scaling>
          <c:orientation val="minMax"/>
        </c:scaling>
        <c:delete val="1"/>
        <c:axPos val="b"/>
        <c:numFmt formatCode="#,##0.0" sourceLinked="1"/>
        <c:tickLblPos val="none"/>
        <c:crossAx val="1146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6354117869401"/>
          <c:y val="0.70770093821910141"/>
          <c:w val="0.12289087030760162"/>
          <c:h val="0.2126528991140158"/>
        </c:manualLayout>
      </c:layout>
      <c:txPr>
        <a:bodyPr/>
        <a:lstStyle/>
        <a:p>
          <a:pPr>
            <a:defRPr sz="11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95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462241109556292"/>
          <c:y val="0.3519450609545634"/>
          <c:w val="0.16385809369884788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171.4</c:v>
                </c:pt>
                <c:pt idx="1">
                  <c:v>1244.5999999999999</c:v>
                </c:pt>
                <c:pt idx="2">
                  <c:v>822.8</c:v>
                </c:pt>
                <c:pt idx="3">
                  <c:v>179.2</c:v>
                </c:pt>
              </c:numCache>
            </c:numRef>
          </c:val>
        </c:ser>
        <c:axId val="120839168"/>
        <c:axId val="120869632"/>
      </c:barChart>
      <c:catAx>
        <c:axId val="12083916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0869632"/>
        <c:crosses val="autoZero"/>
        <c:auto val="1"/>
        <c:lblAlgn val="ctr"/>
        <c:lblOffset val="100"/>
      </c:catAx>
      <c:valAx>
        <c:axId val="120869632"/>
        <c:scaling>
          <c:orientation val="minMax"/>
        </c:scaling>
        <c:delete val="1"/>
        <c:axPos val="t"/>
        <c:numFmt formatCode="#,##0.0" sourceLinked="1"/>
        <c:tickLblPos val="none"/>
        <c:crossAx val="12083916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3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4153248518667684"/>
          <c:w val="0.20320479389454879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1445.9</c:v>
                </c:pt>
                <c:pt idx="1">
                  <c:v>1231.8</c:v>
                </c:pt>
                <c:pt idx="2">
                  <c:v>885.7</c:v>
                </c:pt>
                <c:pt idx="3">
                  <c:v>817.8</c:v>
                </c:pt>
              </c:numCache>
            </c:numRef>
          </c:val>
        </c:ser>
        <c:axId val="120968320"/>
        <c:axId val="120969856"/>
      </c:barChart>
      <c:catAx>
        <c:axId val="12096832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0969856"/>
        <c:crosses val="autoZero"/>
        <c:auto val="1"/>
        <c:lblAlgn val="ctr"/>
        <c:lblOffset val="100"/>
      </c:catAx>
      <c:valAx>
        <c:axId val="120969856"/>
        <c:scaling>
          <c:orientation val="minMax"/>
        </c:scaling>
        <c:delete val="1"/>
        <c:axPos val="t"/>
        <c:numFmt formatCode="#,##0.0" sourceLinked="1"/>
        <c:tickLblPos val="none"/>
        <c:crossAx val="12096832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52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"/>
          <c:y val="0.35194534951028056"/>
          <c:w val="0.48518947863040507"/>
          <c:h val="0.533516223134302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10981.4</c:v>
                </c:pt>
                <c:pt idx="1">
                  <c:v>5048.7</c:v>
                </c:pt>
                <c:pt idx="2">
                  <c:v>4713.4000000000005</c:v>
                </c:pt>
                <c:pt idx="3">
                  <c:v>5351.5</c:v>
                </c:pt>
              </c:numCache>
            </c:numRef>
          </c:val>
        </c:ser>
        <c:axId val="121002240"/>
        <c:axId val="121012224"/>
      </c:barChart>
      <c:catAx>
        <c:axId val="12100224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012224"/>
        <c:crosses val="autoZero"/>
        <c:auto val="1"/>
        <c:lblAlgn val="ctr"/>
        <c:lblOffset val="100"/>
      </c:catAx>
      <c:valAx>
        <c:axId val="121012224"/>
        <c:scaling>
          <c:orientation val="minMax"/>
        </c:scaling>
        <c:delete val="1"/>
        <c:axPos val="t"/>
        <c:numFmt formatCode="#,##0.0" sourceLinked="1"/>
        <c:tickLblPos val="none"/>
        <c:crossAx val="1210022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52E-4"/>
          <c:y val="3.7262725196203911E-2"/>
        </c:manualLayout>
      </c:layout>
      <c:txPr>
        <a:bodyPr/>
        <a:lstStyle/>
        <a:p>
          <a:pPr algn="l"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"/>
          <c:y val="0.39151284887253202"/>
          <c:w val="0.24583038577322519"/>
          <c:h val="0.54601169652015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
и правоохранительная деятельность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991.8</c:v>
                </c:pt>
                <c:pt idx="1">
                  <c:v>1115.4000000000001</c:v>
                </c:pt>
                <c:pt idx="2">
                  <c:v>1091.5</c:v>
                </c:pt>
                <c:pt idx="3">
                  <c:v>967.4</c:v>
                </c:pt>
              </c:numCache>
            </c:numRef>
          </c:val>
        </c:ser>
        <c:axId val="121078528"/>
        <c:axId val="121080064"/>
      </c:barChart>
      <c:catAx>
        <c:axId val="12107852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080064"/>
        <c:crosses val="autoZero"/>
        <c:auto val="1"/>
        <c:lblAlgn val="ctr"/>
        <c:lblOffset val="100"/>
      </c:catAx>
      <c:valAx>
        <c:axId val="121080064"/>
        <c:scaling>
          <c:orientation val="minMax"/>
        </c:scaling>
        <c:delete val="1"/>
        <c:axPos val="t"/>
        <c:numFmt formatCode="#,##0.0" sourceLinked="1"/>
        <c:tickLblPos val="none"/>
        <c:crossAx val="12107852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73E-4"/>
          <c:y val="3.7262725196203911E-2"/>
        </c:manualLayout>
      </c:layout>
      <c:txPr>
        <a:bodyPr/>
        <a:lstStyle/>
        <a:p>
          <a:pPr algn="l"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5361298794160589"/>
          <c:w val="0.20320479389454879"/>
          <c:h val="0.53130586213657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
общего характера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2327.8000000000002</c:v>
                </c:pt>
                <c:pt idx="1">
                  <c:v>1053.4000000000001</c:v>
                </c:pt>
                <c:pt idx="2">
                  <c:v>582.70000000000005</c:v>
                </c:pt>
                <c:pt idx="3">
                  <c:v>551.6</c:v>
                </c:pt>
              </c:numCache>
            </c:numRef>
          </c:val>
        </c:ser>
        <c:axId val="121191040"/>
        <c:axId val="121196928"/>
      </c:barChart>
      <c:catAx>
        <c:axId val="12119104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196928"/>
        <c:crosses val="autoZero"/>
        <c:auto val="1"/>
        <c:lblAlgn val="ctr"/>
        <c:lblOffset val="100"/>
      </c:catAx>
      <c:valAx>
        <c:axId val="121196928"/>
        <c:scaling>
          <c:orientation val="minMax"/>
        </c:scaling>
        <c:delete val="1"/>
        <c:axPos val="t"/>
        <c:numFmt formatCode="#,##0.0" sourceLinked="1"/>
        <c:tickLblPos val="none"/>
        <c:crossAx val="1211910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17E-4"/>
          <c:y val="3.7262725196203911E-2"/>
        </c:manualLayout>
      </c:layout>
      <c:txPr>
        <a:bodyPr/>
        <a:lstStyle/>
        <a:p>
          <a:pPr algn="l"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462241109556292"/>
          <c:y val="0.35194506095456352"/>
          <c:w val="5.5654668160670856E-2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210</c:v>
                </c:pt>
                <c:pt idx="1">
                  <c:v>147.80000000000001</c:v>
                </c:pt>
                <c:pt idx="2">
                  <c:v>444.3</c:v>
                </c:pt>
                <c:pt idx="3">
                  <c:v>474.4</c:v>
                </c:pt>
              </c:numCache>
            </c:numRef>
          </c:val>
        </c:ser>
        <c:axId val="121139200"/>
        <c:axId val="121140736"/>
      </c:barChart>
      <c:catAx>
        <c:axId val="12113920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140736"/>
        <c:crosses val="autoZero"/>
        <c:auto val="1"/>
        <c:lblAlgn val="ctr"/>
        <c:lblOffset val="100"/>
      </c:catAx>
      <c:valAx>
        <c:axId val="121140736"/>
        <c:scaling>
          <c:orientation val="minMax"/>
        </c:scaling>
        <c:delete val="1"/>
        <c:axPos val="t"/>
        <c:numFmt formatCode="#,##0.0" sourceLinked="1"/>
        <c:tickLblPos val="none"/>
        <c:crossAx val="12113920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52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4153248518667695"/>
          <c:w val="3.2702426379845391E-2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4BACBD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32.300000000000004</c:v>
                </c:pt>
                <c:pt idx="1">
                  <c:v>33.200000000000003</c:v>
                </c:pt>
                <c:pt idx="2">
                  <c:v>34.5</c:v>
                </c:pt>
                <c:pt idx="3">
                  <c:v>35.700000000000003</c:v>
                </c:pt>
              </c:numCache>
            </c:numRef>
          </c:val>
        </c:ser>
        <c:axId val="121169024"/>
        <c:axId val="121170560"/>
      </c:barChart>
      <c:catAx>
        <c:axId val="12116902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170560"/>
        <c:crosses val="autoZero"/>
        <c:auto val="1"/>
        <c:lblAlgn val="ctr"/>
        <c:lblOffset val="100"/>
      </c:catAx>
      <c:valAx>
        <c:axId val="121170560"/>
        <c:scaling>
          <c:orientation val="minMax"/>
        </c:scaling>
        <c:delete val="1"/>
        <c:axPos val="t"/>
        <c:numFmt formatCode="#,##0.0" sourceLinked="1"/>
        <c:tickLblPos val="none"/>
        <c:crossAx val="12116902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3E-4"/>
          <c:y val="3.7262725196203911E-2"/>
        </c:manualLayout>
      </c:layout>
      <c:txPr>
        <a:bodyPr/>
        <a:lstStyle/>
        <a:p>
          <a:pPr>
            <a:defRPr sz="12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05"/>
          <c:y val="0.35529591715114356"/>
          <c:w val="3.2702426379845398E-2"/>
          <c:h val="0.52907523407185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153.30000000000001</c:v>
                </c:pt>
                <c:pt idx="1">
                  <c:v>152.19999999999999</c:v>
                </c:pt>
                <c:pt idx="2">
                  <c:v>152.19999999999999</c:v>
                </c:pt>
                <c:pt idx="3">
                  <c:v>152.19999999999999</c:v>
                </c:pt>
              </c:numCache>
            </c:numRef>
          </c:val>
        </c:ser>
        <c:axId val="121370880"/>
        <c:axId val="119279616"/>
      </c:barChart>
      <c:catAx>
        <c:axId val="12137088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279616"/>
        <c:crosses val="autoZero"/>
        <c:auto val="1"/>
        <c:lblAlgn val="ctr"/>
        <c:lblOffset val="100"/>
      </c:catAx>
      <c:valAx>
        <c:axId val="119279616"/>
        <c:scaling>
          <c:orientation val="minMax"/>
        </c:scaling>
        <c:delete val="1"/>
        <c:axPos val="t"/>
        <c:numFmt formatCode="#,##0.0" sourceLinked="1"/>
        <c:tickLblPos val="none"/>
        <c:crossAx val="121370880"/>
        <c:crosses val="autoZero"/>
        <c:crossBetween val="between"/>
      </c:valAx>
    </c:plotArea>
    <c:plotVisOnly val="1"/>
  </c:chart>
  <c:txPr>
    <a:bodyPr/>
    <a:lstStyle/>
    <a:p>
      <a:pPr>
        <a:defRPr sz="1100">
          <a:solidFill>
            <a:schemeClr val="bg1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52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4153248518667695"/>
          <c:w val="0.20320479389454879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1554.5</c:v>
                </c:pt>
                <c:pt idx="3">
                  <c:v>3058.2</c:v>
                </c:pt>
              </c:numCache>
            </c:numRef>
          </c:val>
        </c:ser>
        <c:axId val="119291264"/>
        <c:axId val="119301248"/>
      </c:barChart>
      <c:catAx>
        <c:axId val="11929126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9301248"/>
        <c:crosses val="autoZero"/>
        <c:auto val="1"/>
        <c:lblAlgn val="ctr"/>
        <c:lblOffset val="100"/>
      </c:catAx>
      <c:valAx>
        <c:axId val="119301248"/>
        <c:scaling>
          <c:orientation val="minMax"/>
        </c:scaling>
        <c:delete val="1"/>
        <c:axPos val="t"/>
        <c:numFmt formatCode="#,##0.0" sourceLinked="1"/>
        <c:tickLblPos val="none"/>
        <c:crossAx val="11929126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392391308733088"/>
          <c:y val="6.0245458428747865E-3"/>
        </c:manualLayout>
      </c:layout>
      <c:txPr>
        <a:bodyPr anchor="t"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957955720639002"/>
          <c:y val="0.14369378122240595"/>
          <c:w val="0.46368933710060761"/>
          <c:h val="0.783418068882170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84263.7</c:v>
                </c:pt>
                <c:pt idx="1">
                  <c:v>76556.7</c:v>
                </c:pt>
                <c:pt idx="2">
                  <c:v>75181</c:v>
                </c:pt>
                <c:pt idx="3">
                  <c:v>74261.8</c:v>
                </c:pt>
              </c:numCache>
            </c:numRef>
          </c:val>
        </c:ser>
        <c:axId val="121459456"/>
        <c:axId val="121460992"/>
      </c:barChart>
      <c:catAx>
        <c:axId val="121459456"/>
        <c:scaling>
          <c:orientation val="maxMin"/>
        </c:scaling>
        <c:axPos val="l"/>
        <c:numFmt formatCode="General" sourceLinked="1"/>
        <c:tickLblPos val="nextTo"/>
        <c:spPr>
          <a:ln cap="rnd"/>
        </c:spPr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1460992"/>
        <c:crosses val="autoZero"/>
        <c:auto val="1"/>
        <c:lblAlgn val="ctr"/>
        <c:lblOffset val="100"/>
      </c:catAx>
      <c:valAx>
        <c:axId val="121460992"/>
        <c:scaling>
          <c:orientation val="minMax"/>
        </c:scaling>
        <c:delete val="1"/>
        <c:axPos val="t"/>
        <c:numFmt formatCode="#,##0.0" sourceLinked="1"/>
        <c:tickLblPos val="none"/>
        <c:crossAx val="12145945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0225802905951948"/>
          <c:y val="9.0819053444027825E-2"/>
          <c:w val="0.40347890932016123"/>
          <c:h val="0.748979326337406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513E-3"/>
                  <c:y val="-4.219345165414711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19905.400000000001</c:v>
                </c:pt>
                <c:pt idx="1">
                  <c:v>13892.5</c:v>
                </c:pt>
                <c:pt idx="2">
                  <c:v>5103.2</c:v>
                </c:pt>
                <c:pt idx="3">
                  <c:v>2856</c:v>
                </c:pt>
                <c:pt idx="4">
                  <c:v>5826.3</c:v>
                </c:pt>
                <c:pt idx="5">
                  <c:v>564.89999999999623</c:v>
                </c:pt>
                <c:pt idx="6">
                  <c:v>635.79999999999995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359"/>
          <c:h val="0.18408902146335221"/>
        </c:manualLayout>
      </c:layout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2560671838303341E-2"/>
          <c:y val="9.2402014629001383E-3"/>
          <c:w val="0.54765134721760733"/>
          <c:h val="0.508396719458939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rgbClr val="4BACBD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558ED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2"/>
              <c:layout>
                <c:manualLayout>
                  <c:x val="-1.1090187236417247E-2"/>
                  <c:y val="-3.1938689213201706E-2"/>
                </c:manualLayout>
              </c:layout>
              <c:showPercent val="1"/>
            </c:dLbl>
            <c:dLbl>
              <c:idx val="3"/>
              <c:layout>
                <c:manualLayout>
                  <c:x val="5.5450936182085174E-3"/>
                  <c:y val="-3.6501359100801954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09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I Новое качество жизни</c:v>
                </c:pt>
                <c:pt idx="1">
                  <c:v>II Инновационное развитие 
и модернизация экономики</c:v>
                </c:pt>
                <c:pt idx="2">
                  <c:v>III Эффективное государство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55185.1</c:v>
                </c:pt>
                <c:pt idx="1">
                  <c:v>13676.6</c:v>
                </c:pt>
                <c:pt idx="2">
                  <c:v>2778.3</c:v>
                </c:pt>
                <c:pt idx="3">
                  <c:v>4916.7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683720958663725"/>
          <c:y val="0.12023367815709952"/>
          <c:w val="0.42879510355134864"/>
          <c:h val="0.27772749491924803"/>
        </c:manualLayout>
      </c:layout>
      <c:txPr>
        <a:bodyPr/>
        <a:lstStyle/>
        <a:p>
          <a:pPr>
            <a:defRPr sz="9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5.6843452918540094E-2"/>
          <c:y val="0.19722975682448179"/>
          <c:w val="0.49129641155877207"/>
          <c:h val="0.77182477073698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layout>
                <c:manualLayout>
                  <c:x val="4.3521044395406156E-3"/>
                  <c:y val="0"/>
                </c:manualLayout>
              </c:layout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2.1762235624647802E-3"/>
                  <c:y val="-0.1378817620988006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6.1524341869430331E-3"/>
                  <c:y val="-4.219345165414702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716.1</c:v>
                </c:pt>
                <c:pt idx="1">
                  <c:v>8043.2</c:v>
                </c:pt>
                <c:pt idx="2">
                  <c:v>21185.4</c:v>
                </c:pt>
                <c:pt idx="3" formatCode="General">
                  <c:v>151.9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947756413057199"/>
          <c:y val="0.59460135290131311"/>
          <c:w val="0.35778325046343906"/>
          <c:h val="0.38011518748172285"/>
        </c:manualLayout>
      </c:layout>
      <c:txPr>
        <a:bodyPr/>
        <a:lstStyle/>
        <a:p>
          <a:pPr>
            <a:defRPr sz="900" b="1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168744531933522"/>
          <c:y val="2.4014497949502228E-3"/>
          <c:w val="0.78331255468066341"/>
          <c:h val="0.588157411063157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rgbClr val="4BACBD"/>
            </a:solidFill>
          </c:spPr>
          <c:dLbls>
            <c:txPr>
              <a:bodyPr/>
              <a:lstStyle/>
              <a:p>
                <a:pPr>
                  <a:defRPr sz="800" b="1">
                    <a:solidFill>
                      <a:srgbClr val="383A7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975</c:v>
                </c:pt>
                <c:pt idx="1">
                  <c:v>780</c:v>
                </c:pt>
                <c:pt idx="2">
                  <c:v>585</c:v>
                </c:pt>
                <c:pt idx="3">
                  <c:v>390</c:v>
                </c:pt>
                <c:pt idx="4">
                  <c:v>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2"/>
              <c:layout>
                <c:manualLayout>
                  <c:x val="0"/>
                  <c:y val="-1.4471098646263063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2500094545267582E-3"/>
                </c:manualLayout>
              </c:layout>
              <c:showVal val="1"/>
            </c:dLbl>
            <c:dLbl>
              <c:idx val="4"/>
              <c:layout>
                <c:manualLayout>
                  <c:x val="1.0185067526416036E-16"/>
                  <c:y val="-6.2500094545267582E-3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rgbClr val="383A7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2" formatCode="#,##0.0">
                  <c:v>500</c:v>
                </c:pt>
                <c:pt idx="3" formatCode="#,##0.0">
                  <c:v>500</c:v>
                </c:pt>
                <c:pt idx="4" formatCode="#,##0.0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Кредиты, полученные от кредитных организаций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4.1666666666666683E-3"/>
                  <c:y val="0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2499999999999422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rgbClr val="383A7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2308</c:v>
                </c:pt>
                <c:pt idx="1">
                  <c:v>823.5</c:v>
                </c:pt>
                <c:pt idx="2">
                  <c:v>0</c:v>
                </c:pt>
                <c:pt idx="3">
                  <c:v>3684.5</c:v>
                </c:pt>
                <c:pt idx="4">
                  <c:v>4307.5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Бюджетные кредиты, привлеченные от других бюджетов бюджетной системы РФ</c:v>
                </c:pt>
              </c:strCache>
            </c:strRef>
          </c:tx>
          <c:spPr>
            <a:solidFill>
              <a:srgbClr val="9CBDE6"/>
            </a:solidFill>
          </c:spPr>
          <c:dLbls>
            <c:dLbl>
              <c:idx val="0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8.3333333333333766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41650262467191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rgbClr val="383A7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8256.7000000000007</c:v>
                </c:pt>
                <c:pt idx="1">
                  <c:v>7892.9</c:v>
                </c:pt>
                <c:pt idx="2">
                  <c:v>7979.1900000000014</c:v>
                </c:pt>
                <c:pt idx="3">
                  <c:v>10800.3</c:v>
                </c:pt>
                <c:pt idx="4">
                  <c:v>10404.4</c:v>
                </c:pt>
              </c:numCache>
            </c:numRef>
          </c:val>
        </c:ser>
        <c:dLbls>
          <c:showVal val="1"/>
        </c:dLbls>
        <c:shape val="box"/>
        <c:axId val="90764800"/>
        <c:axId val="90796032"/>
        <c:axId val="0"/>
      </c:bar3DChart>
      <c:catAx>
        <c:axId val="9076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90796032"/>
        <c:crosses val="autoZero"/>
        <c:auto val="1"/>
        <c:lblAlgn val="ctr"/>
        <c:lblOffset val="100"/>
      </c:catAx>
      <c:valAx>
        <c:axId val="90796032"/>
        <c:scaling>
          <c:orientation val="minMax"/>
        </c:scaling>
        <c:delete val="1"/>
        <c:axPos val="l"/>
        <c:numFmt formatCode="#,##0.0" sourceLinked="1"/>
        <c:tickLblPos val="none"/>
        <c:crossAx val="9076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731189851268698E-2"/>
          <c:y val="0.6528524685391176"/>
          <c:w val="0.86164873140857734"/>
          <c:h val="0.18865184499416845"/>
        </c:manualLayout>
      </c:layout>
      <c:txPr>
        <a:bodyPr/>
        <a:lstStyle/>
        <a:p>
          <a:pPr>
            <a:defRPr sz="9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установлено дополнительным соглашением с Минфином России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1.716833928423576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5.030088326970171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0579747066655773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запланировано в законе о бюджете</c:v>
                </c:pt>
              </c:strCache>
            </c:strRef>
          </c:tx>
          <c:spPr>
            <a:solidFill>
              <a:srgbClr val="4BACBD"/>
            </a:solidFill>
          </c:spPr>
          <c:dLbls>
            <c:dLbl>
              <c:idx val="0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1460424105294588E-2"/>
                  <c:y val="4.5175675645226976E-17"/>
                </c:manualLayout>
              </c:layout>
              <c:showVal val="1"/>
            </c:dLbl>
            <c:dLbl>
              <c:idx val="3"/>
              <c:layout>
                <c:manualLayout>
                  <c:x val="2.575217096691884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146042410529458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 formatCode="General">
                  <c:v>18.7</c:v>
                </c:pt>
                <c:pt idx="1">
                  <c:v>31.2</c:v>
                </c:pt>
                <c:pt idx="2" formatCode="General">
                  <c:v>29.8</c:v>
                </c:pt>
              </c:numCache>
            </c:numRef>
          </c:val>
        </c:ser>
        <c:shape val="box"/>
        <c:axId val="90885120"/>
        <c:axId val="91128576"/>
        <c:axId val="0"/>
      </c:bar3DChart>
      <c:catAx>
        <c:axId val="9088512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128576"/>
        <c:crosses val="autoZero"/>
        <c:auto val="1"/>
        <c:lblAlgn val="ctr"/>
        <c:lblOffset val="100"/>
      </c:catAx>
      <c:valAx>
        <c:axId val="91128576"/>
        <c:scaling>
          <c:orientation val="minMax"/>
        </c:scaling>
        <c:delete val="1"/>
        <c:axPos val="l"/>
        <c:numFmt formatCode="#,##0" sourceLinked="1"/>
        <c:tickLblPos val="none"/>
        <c:crossAx val="90885120"/>
        <c:crosses val="autoZero"/>
        <c:crossBetween val="between"/>
      </c:valAx>
    </c:plotArea>
    <c:legend>
      <c:legendPos val="b"/>
      <c:txPr>
        <a:bodyPr/>
        <a:lstStyle/>
        <a:p>
          <a:pPr>
            <a:defRPr sz="9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установлено дополнительным соглашением с Минфином России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752508926353491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16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запланировано в законе о бюджете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146042410529456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146042410529458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1.2</c:v>
                </c:pt>
                <c:pt idx="1">
                  <c:v>8.3000000000000007</c:v>
                </c:pt>
                <c:pt idx="2">
                  <c:v>8.7000000000000011</c:v>
                </c:pt>
              </c:numCache>
            </c:numRef>
          </c:val>
        </c:ser>
        <c:shape val="box"/>
        <c:axId val="91259264"/>
        <c:axId val="91260800"/>
        <c:axId val="0"/>
      </c:bar3DChart>
      <c:catAx>
        <c:axId val="91259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260800"/>
        <c:crosses val="autoZero"/>
        <c:auto val="1"/>
        <c:lblAlgn val="ctr"/>
        <c:lblOffset val="100"/>
      </c:catAx>
      <c:valAx>
        <c:axId val="91260800"/>
        <c:scaling>
          <c:orientation val="minMax"/>
        </c:scaling>
        <c:delete val="1"/>
        <c:axPos val="l"/>
        <c:numFmt formatCode="0.0" sourceLinked="1"/>
        <c:tickLblPos val="none"/>
        <c:crossAx val="91259264"/>
        <c:crosses val="autoZero"/>
        <c:crossBetween val="between"/>
      </c:valAx>
    </c:plotArea>
    <c:legend>
      <c:legendPos val="b"/>
      <c:txPr>
        <a:bodyPr/>
        <a:lstStyle/>
        <a:p>
          <a:pPr>
            <a:defRPr sz="90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2.5665354330708587E-2"/>
          <c:y val="0.20901240722919848"/>
          <c:w val="0.46030617659947365"/>
          <c:h val="0.657330326535188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2.8737970253718413E-3"/>
                  <c:y val="-5.8445358972848815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3888888888888926E-2"/>
                  <c:y val="-0.15193400671417667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6.1524341869430401E-3"/>
                  <c:y val="-4.2193451654147028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Акцизы на нефтепродукты</c:v>
                </c:pt>
                <c:pt idx="1">
                  <c:v>Налог на имущество  организаций </c:v>
                </c:pt>
                <c:pt idx="2">
                  <c:v>Транспортный налог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3701143.5</c:v>
                </c:pt>
                <c:pt idx="1">
                  <c:v>670566.5</c:v>
                </c:pt>
                <c:pt idx="2">
                  <c:v>1353264.1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5166314574929006"/>
          <c:y val="0.20513989856243162"/>
          <c:w val="0.54551115485563895"/>
          <c:h val="0.64546899738612162"/>
        </c:manualLayout>
      </c:layout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6610790513284972E-2"/>
          <c:y val="6.1396019858654186E-2"/>
          <c:w val="0.50828969056707962"/>
          <c:h val="0.491696867668409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rgbClr val="4BACBD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2.7882667221756898E-17"/>
                  <c:y val="-2.5603866519853528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383A7C"/>
                      </a:solidFill>
                    </a:defRPr>
                  </a:pPr>
                  <a:endParaRPr lang="ru-RU"/>
                </a:p>
              </c:txPr>
              <c:showPercent val="1"/>
            </c:dLbl>
            <c:dLbl>
              <c:idx val="5"/>
              <c:layout>
                <c:manualLayout>
                  <c:x val="1.1303050355089422E-2"/>
                  <c:y val="-4.2481249871896713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401E-3"/>
                  <c:y val="-4.219345165414709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Строительство, реконструкция, содержание, капитальный  ремонт и ремонт автомобильных дорог общего пользования и мостов регионального значения</c:v>
                </c:pt>
                <c:pt idx="1">
                  <c:v>Строительство, капитальный ремонт и ремонт автомобильных дорог общего пользования населенных пунктов</c:v>
                </c:pt>
                <c:pt idx="2">
                  <c:v>Проектирование, строительство, реконструкция, капитальный ремонт и ремонт автомобильных дорог общего пользования местного значения, в том числе с твердым покрытием до сельских населенных пунктов, не имеющих круглогодичной связи с сетью автомобильных дорог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3504311.5</c:v>
                </c:pt>
                <c:pt idx="1">
                  <c:v>2367679.4</c:v>
                </c:pt>
                <c:pt idx="2">
                  <c:v>217557.2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56619414141670354"/>
          <c:w val="0.99320704335917664"/>
          <c:h val="0.43380585858329646"/>
        </c:manualLayout>
      </c:layout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 sz="1000" b="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000" b="0" dirty="0">
                <a:solidFill>
                  <a:schemeClr val="bg1">
                    <a:lumMod val="50000"/>
                  </a:schemeClr>
                </a:solidFill>
              </a:rPr>
              <a:t>тыс. рублей </a:t>
            </a:r>
          </a:p>
        </c:rich>
      </c:tx>
      <c:layout>
        <c:manualLayout>
          <c:xMode val="edge"/>
          <c:yMode val="edge"/>
          <c:x val="4.8913396977339034E-2"/>
          <c:y val="3.620987243887262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815492372508337"/>
          <c:y val="0.1214585961444743"/>
          <c:w val="0.84977786556935064"/>
          <c:h val="0.5101100125542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человека</c:v>
                </c:pt>
              </c:strCache>
            </c:strRef>
          </c:tx>
          <c:spPr>
            <a:solidFill>
              <a:srgbClr val="9BBB59"/>
            </a:solidFill>
          </c:spPr>
          <c:dPt>
            <c:idx val="7"/>
            <c:spPr>
              <a:solidFill>
                <a:srgbClr val="4BACBD"/>
              </a:solidFill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Орловская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Тамбовская область</c:v>
                </c:pt>
                <c:pt idx="13">
                  <c:v>Тверская область</c:v>
                </c:pt>
                <c:pt idx="14">
                  <c:v>Тульская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81.561574595833662</c:v>
                </c:pt>
                <c:pt idx="1">
                  <c:v>63.540954985312958</c:v>
                </c:pt>
                <c:pt idx="2">
                  <c:v>56.734940676604324</c:v>
                </c:pt>
                <c:pt idx="3">
                  <c:v>61.675627409945548</c:v>
                </c:pt>
                <c:pt idx="4">
                  <c:v>50.766833367479556</c:v>
                </c:pt>
                <c:pt idx="5">
                  <c:v>70.744098881256377</c:v>
                </c:pt>
                <c:pt idx="6">
                  <c:v>62.840494062120484</c:v>
                </c:pt>
                <c:pt idx="7">
                  <c:v>74.134232318091648</c:v>
                </c:pt>
                <c:pt idx="8">
                  <c:v>71.352126600401348</c:v>
                </c:pt>
                <c:pt idx="9">
                  <c:v>59.800900607918379</c:v>
                </c:pt>
                <c:pt idx="10">
                  <c:v>63.257836623021753</c:v>
                </c:pt>
                <c:pt idx="11">
                  <c:v>59.128586344098167</c:v>
                </c:pt>
                <c:pt idx="12">
                  <c:v>53.901986259286659</c:v>
                </c:pt>
                <c:pt idx="13">
                  <c:v>69.414796579050261</c:v>
                </c:pt>
                <c:pt idx="14">
                  <c:v>66.242798763590159</c:v>
                </c:pt>
                <c:pt idx="15">
                  <c:v>66.494357263916427</c:v>
                </c:pt>
              </c:numCache>
            </c:numRef>
          </c:val>
        </c:ser>
        <c:dLbls>
          <c:showVal val="1"/>
        </c:dLbls>
        <c:shape val="box"/>
        <c:axId val="149051648"/>
        <c:axId val="149192704"/>
        <c:axId val="0"/>
      </c:bar3DChart>
      <c:catAx>
        <c:axId val="149051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192704"/>
        <c:crosses val="autoZero"/>
        <c:auto val="1"/>
        <c:lblAlgn val="ctr"/>
        <c:lblOffset val="100"/>
      </c:catAx>
      <c:valAx>
        <c:axId val="14919270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051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 sz="1000" b="0">
                <a:solidFill>
                  <a:schemeClr val="bg1">
                    <a:lumMod val="50000"/>
                  </a:schemeClr>
                </a:solidFill>
              </a:defRPr>
            </a:pPr>
            <a:r>
              <a:rPr lang="ru-RU" sz="1000" b="0" dirty="0">
                <a:solidFill>
                  <a:schemeClr val="bg1">
                    <a:lumMod val="50000"/>
                  </a:schemeClr>
                </a:solidFill>
              </a:rPr>
              <a:t>тыс. рублей </a:t>
            </a:r>
          </a:p>
        </c:rich>
      </c:tx>
      <c:layout>
        <c:manualLayout>
          <c:xMode val="edge"/>
          <c:yMode val="edge"/>
          <c:x val="4.8913396977339034E-2"/>
          <c:y val="3.620987243887265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815492372508337"/>
          <c:y val="0.12145859614447425"/>
          <c:w val="0.84977786556935064"/>
          <c:h val="0.5101100125542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1 человека</c:v>
                </c:pt>
              </c:strCache>
            </c:strRef>
          </c:tx>
          <c:spPr>
            <a:solidFill>
              <a:srgbClr val="4BACC6"/>
            </a:solidFill>
          </c:spPr>
          <c:dPt>
            <c:idx val="7"/>
            <c:spPr>
              <a:solidFill>
                <a:srgbClr val="9BBB59"/>
              </a:solidFill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Орловская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Тамбовская область</c:v>
                </c:pt>
                <c:pt idx="13">
                  <c:v>Тверская область</c:v>
                </c:pt>
                <c:pt idx="14">
                  <c:v>Тульская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83.075546355284544</c:v>
                </c:pt>
                <c:pt idx="1">
                  <c:v>68.463000588416833</c:v>
                </c:pt>
                <c:pt idx="2">
                  <c:v>61.672971275986349</c:v>
                </c:pt>
                <c:pt idx="3">
                  <c:v>66.473365903518712</c:v>
                </c:pt>
                <c:pt idx="4">
                  <c:v>58.134739769460346</c:v>
                </c:pt>
                <c:pt idx="5">
                  <c:v>78.290787561629458</c:v>
                </c:pt>
                <c:pt idx="6">
                  <c:v>69.031243127638547</c:v>
                </c:pt>
                <c:pt idx="7">
                  <c:v>76.991982049251803</c:v>
                </c:pt>
                <c:pt idx="8">
                  <c:v>71.352126600401348</c:v>
                </c:pt>
                <c:pt idx="9">
                  <c:v>62.242137023014102</c:v>
                </c:pt>
                <c:pt idx="10">
                  <c:v>68.595542699550279</c:v>
                </c:pt>
                <c:pt idx="11">
                  <c:v>62.961495579132944</c:v>
                </c:pt>
                <c:pt idx="12">
                  <c:v>55.436869034271226</c:v>
                </c:pt>
                <c:pt idx="13">
                  <c:v>76.010527778221103</c:v>
                </c:pt>
                <c:pt idx="14">
                  <c:v>73.700663246181293</c:v>
                </c:pt>
                <c:pt idx="15">
                  <c:v>72.819260530648663</c:v>
                </c:pt>
              </c:numCache>
            </c:numRef>
          </c:val>
        </c:ser>
        <c:dLbls>
          <c:showVal val="1"/>
        </c:dLbls>
        <c:shape val="box"/>
        <c:axId val="149112320"/>
        <c:axId val="149113856"/>
        <c:axId val="0"/>
      </c:bar3DChart>
      <c:catAx>
        <c:axId val="149112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113856"/>
        <c:crosses val="autoZero"/>
        <c:auto val="1"/>
        <c:lblAlgn val="ctr"/>
        <c:lblOffset val="100"/>
      </c:catAx>
      <c:valAx>
        <c:axId val="149113856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9112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168910534925678"/>
          <c:y val="0.11664328322409102"/>
          <c:w val="0.43811949209348228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331E-3"/>
                  <c:y val="-4.219345165414707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2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1229</c:v>
                </c:pt>
                <c:pt idx="1">
                  <c:v>8095.2</c:v>
                </c:pt>
                <c:pt idx="2">
                  <c:v>3029.5</c:v>
                </c:pt>
                <c:pt idx="3">
                  <c:v>3207.1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2476914674800401"/>
          <c:w val="0.89507511243965465"/>
          <c:h val="0.40512504280336326"/>
        </c:manualLayout>
      </c:layout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08E-4"/>
          <c:y val="3.7262725196203911E-2"/>
        </c:manualLayout>
      </c:layout>
      <c:txPr>
        <a:bodyPr/>
        <a:lstStyle/>
        <a:p>
          <a:pPr>
            <a:defRPr sz="12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"/>
          <c:y val="0.35529591715114356"/>
          <c:w val="0.82619421365981405"/>
          <c:h val="0.52907523407185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22143.3</c:v>
                </c:pt>
                <c:pt idx="1">
                  <c:v>22524.7</c:v>
                </c:pt>
                <c:pt idx="2">
                  <c:v>21467.599999999969</c:v>
                </c:pt>
                <c:pt idx="3">
                  <c:v>22043.9</c:v>
                </c:pt>
              </c:numCache>
            </c:numRef>
          </c:val>
        </c:ser>
        <c:axId val="118877184"/>
        <c:axId val="106152704"/>
      </c:barChart>
      <c:catAx>
        <c:axId val="11887718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152704"/>
        <c:crosses val="autoZero"/>
        <c:auto val="1"/>
        <c:lblAlgn val="ctr"/>
        <c:lblOffset val="100"/>
      </c:catAx>
      <c:valAx>
        <c:axId val="106152704"/>
        <c:scaling>
          <c:orientation val="minMax"/>
        </c:scaling>
        <c:delete val="1"/>
        <c:axPos val="t"/>
        <c:numFmt formatCode="#,##0.0" sourceLinked="1"/>
        <c:tickLblPos val="none"/>
        <c:crossAx val="118877184"/>
        <c:crosses val="autoZero"/>
        <c:crossBetween val="between"/>
      </c:valAx>
    </c:plotArea>
    <c:plotVisOnly val="1"/>
  </c:chart>
  <c:txPr>
    <a:bodyPr/>
    <a:lstStyle/>
    <a:p>
      <a:pPr>
        <a:defRPr sz="1100">
          <a:solidFill>
            <a:schemeClr val="bg1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3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957955720639002"/>
          <c:y val="0.35194563806647172"/>
          <c:w val="0.4636893371006075"/>
          <c:h val="0.533515840669291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21407.200000000001</c:v>
                </c:pt>
                <c:pt idx="1">
                  <c:v>21833.599999999955</c:v>
                </c:pt>
                <c:pt idx="2">
                  <c:v>20177.599999999955</c:v>
                </c:pt>
                <c:pt idx="3">
                  <c:v>21144.6</c:v>
                </c:pt>
              </c:numCache>
            </c:numRef>
          </c:val>
        </c:ser>
        <c:axId val="119341440"/>
        <c:axId val="119342976"/>
      </c:barChart>
      <c:catAx>
        <c:axId val="11934144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9342976"/>
        <c:crosses val="autoZero"/>
        <c:auto val="1"/>
        <c:lblAlgn val="ctr"/>
        <c:lblOffset val="100"/>
      </c:catAx>
      <c:valAx>
        <c:axId val="119342976"/>
        <c:scaling>
          <c:orientation val="minMax"/>
        </c:scaling>
        <c:delete val="1"/>
        <c:axPos val="t"/>
        <c:numFmt formatCode="#,##0.0" sourceLinked="1"/>
        <c:tickLblPos val="none"/>
        <c:crossAx val="1193414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3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"/>
          <c:y val="0.35194563806647172"/>
          <c:w val="0.42616942833685384"/>
          <c:h val="0.533515840669291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14726.8</c:v>
                </c:pt>
                <c:pt idx="1">
                  <c:v>11944.1</c:v>
                </c:pt>
                <c:pt idx="2">
                  <c:v>11588.8</c:v>
                </c:pt>
                <c:pt idx="3">
                  <c:v>11637</c:v>
                </c:pt>
              </c:numCache>
            </c:numRef>
          </c:val>
        </c:ser>
        <c:axId val="119399936"/>
        <c:axId val="119401472"/>
      </c:barChart>
      <c:catAx>
        <c:axId val="11939993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9401472"/>
        <c:crosses val="autoZero"/>
        <c:auto val="1"/>
        <c:lblAlgn val="ctr"/>
        <c:lblOffset val="100"/>
      </c:catAx>
      <c:valAx>
        <c:axId val="119401472"/>
        <c:scaling>
          <c:orientation val="minMax"/>
        </c:scaling>
        <c:delete val="1"/>
        <c:axPos val="t"/>
        <c:numFmt formatCode="#,##0.0" sourceLinked="1"/>
        <c:tickLblPos val="none"/>
        <c:crossAx val="11939993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3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"/>
          <c:y val="0.35194534951028056"/>
          <c:w val="0.20320479389454871"/>
          <c:h val="0.533516223134302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5942.4</c:v>
                </c:pt>
                <c:pt idx="1">
                  <c:v>5978.3</c:v>
                </c:pt>
                <c:pt idx="2">
                  <c:v>7948.6</c:v>
                </c:pt>
                <c:pt idx="3">
                  <c:v>4988.2</c:v>
                </c:pt>
              </c:numCache>
            </c:numRef>
          </c:val>
        </c:ser>
        <c:axId val="119455104"/>
        <c:axId val="119456896"/>
      </c:barChart>
      <c:catAx>
        <c:axId val="11945510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9456896"/>
        <c:crosses val="autoZero"/>
        <c:auto val="1"/>
        <c:lblAlgn val="ctr"/>
        <c:lblOffset val="100"/>
      </c:catAx>
      <c:valAx>
        <c:axId val="119456896"/>
        <c:scaling>
          <c:orientation val="minMax"/>
        </c:scaling>
        <c:delete val="1"/>
        <c:axPos val="t"/>
        <c:numFmt formatCode="#,##0.0" sourceLinked="1"/>
        <c:tickLblPos val="none"/>
        <c:crossAx val="1194551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52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5361298794160562"/>
          <c:w val="0.38354383645817725"/>
          <c:h val="0.5313058621365731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2508.5</c:v>
                </c:pt>
                <c:pt idx="1">
                  <c:v>2204.8000000000002</c:v>
                </c:pt>
                <c:pt idx="2">
                  <c:v>1755.7</c:v>
                </c:pt>
                <c:pt idx="3">
                  <c:v>1366.3</c:v>
                </c:pt>
              </c:numCache>
            </c:numRef>
          </c:val>
        </c:ser>
        <c:axId val="120795904"/>
        <c:axId val="120797440"/>
      </c:barChart>
      <c:catAx>
        <c:axId val="12079590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0797440"/>
        <c:crosses val="autoZero"/>
        <c:auto val="1"/>
        <c:lblAlgn val="ctr"/>
        <c:lblOffset val="100"/>
      </c:catAx>
      <c:valAx>
        <c:axId val="120797440"/>
        <c:scaling>
          <c:orientation val="minMax"/>
        </c:scaling>
        <c:delete val="1"/>
        <c:axPos val="t"/>
        <c:numFmt formatCode="#,##0.0" sourceLinked="1"/>
        <c:tickLblPos val="none"/>
        <c:crossAx val="1207959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073E-4"/>
          <c:y val="3.7262725196203911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41277373581946"/>
          <c:y val="0.35277690801222611"/>
          <c:w val="0.37748072682959688"/>
          <c:h val="0.532414039084387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4BACBD"/>
            </a:solidFill>
          </c:spPr>
          <c:dLbls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1221.5999999999999</c:v>
                </c:pt>
                <c:pt idx="1">
                  <c:v>2044.1</c:v>
                </c:pt>
                <c:pt idx="2">
                  <c:v>1961.2</c:v>
                </c:pt>
                <c:pt idx="3">
                  <c:v>1493.9</c:v>
                </c:pt>
              </c:numCache>
            </c:numRef>
          </c:val>
        </c:ser>
        <c:axId val="120821632"/>
        <c:axId val="120823168"/>
      </c:barChart>
      <c:catAx>
        <c:axId val="12082163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20823168"/>
        <c:crosses val="autoZero"/>
        <c:auto val="1"/>
        <c:lblAlgn val="ctr"/>
        <c:lblOffset val="100"/>
      </c:catAx>
      <c:valAx>
        <c:axId val="120823168"/>
        <c:scaling>
          <c:orientation val="minMax"/>
        </c:scaling>
        <c:delete val="1"/>
        <c:axPos val="t"/>
        <c:numFmt formatCode="#,##0.0" sourceLinked="1"/>
        <c:tickLblPos val="none"/>
        <c:crossAx val="12082163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09455-AD47-4802-BB9C-E4E46AAE2F7C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01EC6F8C-C44D-4F8A-B495-3ACC77E3918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11 </a:t>
          </a:r>
        </a:p>
        <a:p>
          <a:pPr>
            <a:spcAft>
              <a:spcPts val="0"/>
            </a:spcAft>
          </a:pP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национальных проектов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0C0716C5-2D1B-4BC4-95DA-4673C6480FD5}" type="parTrans" cxnId="{1BBF6BE1-6259-4300-9E46-2EE222F5FE20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730CA24-4B96-464A-B64A-E312524464AF}" type="sibTrans" cxnId="{1BBF6BE1-6259-4300-9E46-2EE222F5FE20}">
      <dgm:prSet custT="1"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74C1978-370F-4404-939E-E3719CC2D99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33 </a:t>
          </a:r>
        </a:p>
        <a:p>
          <a:pPr>
            <a:spcAft>
              <a:spcPts val="0"/>
            </a:spcAft>
          </a:pP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региональных проекта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21389001-6A47-45B2-9566-B2275AA33769}" type="parTrans" cxnId="{6B83DA80-491F-42CA-927C-CFD6CFB25CAE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088051D-5CFD-4D42-A88A-BB41AC4F3D9D}" type="sibTrans" cxnId="{6B83DA80-491F-42CA-927C-CFD6CFB25CAE}">
      <dgm:prSet/>
      <dgm:spPr/>
      <dgm:t>
        <a:bodyPr/>
        <a:lstStyle/>
        <a:p>
          <a:endParaRPr lang="ru-RU" sz="10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3290FD-2839-49E5-BD17-1BE88F538771}" type="pres">
      <dgm:prSet presAssocID="{62509455-AD47-4802-BB9C-E4E46AAE2F7C}" presName="CompostProcess" presStyleCnt="0">
        <dgm:presLayoutVars>
          <dgm:dir/>
          <dgm:resizeHandles val="exact"/>
        </dgm:presLayoutVars>
      </dgm:prSet>
      <dgm:spPr/>
    </dgm:pt>
    <dgm:pt modelId="{7C6E284F-480A-417B-A1FF-265F83708A1D}" type="pres">
      <dgm:prSet presAssocID="{62509455-AD47-4802-BB9C-E4E46AAE2F7C}" presName="arrow" presStyleLbl="bgShp" presStyleIdx="0" presStyleCnt="1"/>
      <dgm:spPr/>
    </dgm:pt>
    <dgm:pt modelId="{3BED8BFA-68B9-4E12-8416-49014902D6F7}" type="pres">
      <dgm:prSet presAssocID="{62509455-AD47-4802-BB9C-E4E46AAE2F7C}" presName="linearProcess" presStyleCnt="0"/>
      <dgm:spPr/>
    </dgm:pt>
    <dgm:pt modelId="{8FC75466-E24B-4957-B236-6294D0511B83}" type="pres">
      <dgm:prSet presAssocID="{01EC6F8C-C44D-4F8A-B495-3ACC77E3918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2FAE7-39C6-44BD-9C91-C1F0879E9584}" type="pres">
      <dgm:prSet presAssocID="{6730CA24-4B96-464A-B64A-E312524464AF}" presName="sibTrans" presStyleCnt="0"/>
      <dgm:spPr/>
    </dgm:pt>
    <dgm:pt modelId="{65E1941C-4C40-4552-8FD9-47EE068C311C}" type="pres">
      <dgm:prSet presAssocID="{474C1978-370F-4404-939E-E3719CC2D99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2DD5B-33B7-4FD0-AC2A-3E1CD8BD1415}" type="presOf" srcId="{62509455-AD47-4802-BB9C-E4E46AAE2F7C}" destId="{C63290FD-2839-49E5-BD17-1BE88F538771}" srcOrd="0" destOrd="0" presId="urn:microsoft.com/office/officeart/2005/8/layout/hProcess9"/>
    <dgm:cxn modelId="{1BBF6BE1-6259-4300-9E46-2EE222F5FE20}" srcId="{62509455-AD47-4802-BB9C-E4E46AAE2F7C}" destId="{01EC6F8C-C44D-4F8A-B495-3ACC77E39188}" srcOrd="0" destOrd="0" parTransId="{0C0716C5-2D1B-4BC4-95DA-4673C6480FD5}" sibTransId="{6730CA24-4B96-464A-B64A-E312524464AF}"/>
    <dgm:cxn modelId="{FAC36872-06E1-4F8D-AAB2-4C666021135B}" type="presOf" srcId="{474C1978-370F-4404-939E-E3719CC2D99E}" destId="{65E1941C-4C40-4552-8FD9-47EE068C311C}" srcOrd="0" destOrd="0" presId="urn:microsoft.com/office/officeart/2005/8/layout/hProcess9"/>
    <dgm:cxn modelId="{C4289E5C-9DBD-43F5-A098-09DE7EEA7FB2}" type="presOf" srcId="{01EC6F8C-C44D-4F8A-B495-3ACC77E39188}" destId="{8FC75466-E24B-4957-B236-6294D0511B83}" srcOrd="0" destOrd="0" presId="urn:microsoft.com/office/officeart/2005/8/layout/hProcess9"/>
    <dgm:cxn modelId="{6B83DA80-491F-42CA-927C-CFD6CFB25CAE}" srcId="{62509455-AD47-4802-BB9C-E4E46AAE2F7C}" destId="{474C1978-370F-4404-939E-E3719CC2D99E}" srcOrd="1" destOrd="0" parTransId="{21389001-6A47-45B2-9566-B2275AA33769}" sibTransId="{3088051D-5CFD-4D42-A88A-BB41AC4F3D9D}"/>
    <dgm:cxn modelId="{01524B9D-9DDD-4E97-BFDF-43EB17659A24}" type="presParOf" srcId="{C63290FD-2839-49E5-BD17-1BE88F538771}" destId="{7C6E284F-480A-417B-A1FF-265F83708A1D}" srcOrd="0" destOrd="0" presId="urn:microsoft.com/office/officeart/2005/8/layout/hProcess9"/>
    <dgm:cxn modelId="{1FECF9DF-F7A2-4776-8F13-53CCF8A9DD78}" type="presParOf" srcId="{C63290FD-2839-49E5-BD17-1BE88F538771}" destId="{3BED8BFA-68B9-4E12-8416-49014902D6F7}" srcOrd="1" destOrd="0" presId="urn:microsoft.com/office/officeart/2005/8/layout/hProcess9"/>
    <dgm:cxn modelId="{5097A8AF-0D2D-4920-9C92-59E9ABACEE39}" type="presParOf" srcId="{3BED8BFA-68B9-4E12-8416-49014902D6F7}" destId="{8FC75466-E24B-4957-B236-6294D0511B83}" srcOrd="0" destOrd="0" presId="urn:microsoft.com/office/officeart/2005/8/layout/hProcess9"/>
    <dgm:cxn modelId="{3764A1F6-C6C5-4754-AE59-610CF87FC1F0}" type="presParOf" srcId="{3BED8BFA-68B9-4E12-8416-49014902D6F7}" destId="{CCA2FAE7-39C6-44BD-9C91-C1F0879E9584}" srcOrd="1" destOrd="0" presId="urn:microsoft.com/office/officeart/2005/8/layout/hProcess9"/>
    <dgm:cxn modelId="{D116C91B-3EFC-4523-8A7A-11DE0154DDB2}" type="presParOf" srcId="{3BED8BFA-68B9-4E12-8416-49014902D6F7}" destId="{65E1941C-4C40-4552-8FD9-47EE068C311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6E284F-480A-417B-A1FF-265F83708A1D}">
      <dsp:nvSpPr>
        <dsp:cNvPr id="0" name=""/>
        <dsp:cNvSpPr/>
      </dsp:nvSpPr>
      <dsp:spPr>
        <a:xfrm>
          <a:off x="177829" y="0"/>
          <a:ext cx="2015400" cy="110578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75466-E24B-4957-B236-6294D0511B83}">
      <dsp:nvSpPr>
        <dsp:cNvPr id="0" name=""/>
        <dsp:cNvSpPr/>
      </dsp:nvSpPr>
      <dsp:spPr>
        <a:xfrm>
          <a:off x="311201" y="331736"/>
          <a:ext cx="815051" cy="4423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11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национальных проектов</a:t>
          </a:r>
          <a:endParaRPr lang="ru-RU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201" y="331736"/>
        <a:ext cx="815051" cy="442314"/>
      </dsp:txXfrm>
    </dsp:sp>
    <dsp:sp modelId="{65E1941C-4C40-4552-8FD9-47EE068C311C}">
      <dsp:nvSpPr>
        <dsp:cNvPr id="0" name=""/>
        <dsp:cNvSpPr/>
      </dsp:nvSpPr>
      <dsp:spPr>
        <a:xfrm>
          <a:off x="1244805" y="331736"/>
          <a:ext cx="815051" cy="4423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33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региональных проекта</a:t>
          </a:r>
          <a:endParaRPr lang="ru-RU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4805" y="331736"/>
        <a:ext cx="815051" cy="442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0.77195</cdr:x>
      <cdr:y>0.00281</cdr:y>
    </cdr:from>
    <cdr:to>
      <cdr:x>0.94618</cdr:x>
      <cdr:y>0.08547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01396" y="9105"/>
          <a:ext cx="1061049" cy="267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100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0.41651</cdr:x>
      <cdr:y>0.37591</cdr:y>
    </cdr:from>
    <cdr:to>
      <cdr:x>0.59501</cdr:x>
      <cdr:y>0.54806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71947" y="1189901"/>
          <a:ext cx="802243" cy="544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48 784,1 млн. рублей</a:t>
          </a:r>
          <a:endParaRPr lang="ru-RU" sz="85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0.44755</cdr:x>
      <cdr:y>0.23497</cdr:y>
    </cdr:from>
    <cdr:to>
      <cdr:x>0.62745</cdr:x>
      <cdr:y>0.33789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68983" y="1319559"/>
          <a:ext cx="791465" cy="5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15 560,8 млн. рублей</a:t>
          </a:r>
          <a:endParaRPr lang="ru-RU" sz="85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0.20904</cdr:x>
      <cdr:y>0.18541</cdr:y>
    </cdr:from>
    <cdr:to>
      <cdr:x>0.38418</cdr:x>
      <cdr:y>0.3353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57521" y="914847"/>
          <a:ext cx="802251" cy="739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85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76 556,7</a:t>
          </a:r>
        </a:p>
        <a:p xmlns:a="http://schemas.openxmlformats.org/drawingml/2006/main">
          <a:pPr algn="ctr"/>
          <a:r>
            <a:rPr lang="ru-RU" sz="85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850" b="1" dirty="0"/>
        </a:p>
      </cdr:txBody>
    </cdr:sp>
  </cdr:relSizeAnchor>
  <cdr:relSizeAnchor xmlns:cdr="http://schemas.openxmlformats.org/drawingml/2006/chartDrawing">
    <cdr:from>
      <cdr:x>0.06591</cdr:x>
      <cdr:y>0.69231</cdr:y>
    </cdr:from>
    <cdr:to>
      <cdr:x>0.92655</cdr:x>
      <cdr:y>0.97819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1924" y="3416059"/>
          <a:ext cx="3942271" cy="1410612"/>
        </a:xfrm>
        <a:prstGeom xmlns:a="http://schemas.openxmlformats.org/drawingml/2006/main" prst="roundRect">
          <a:avLst/>
        </a:prstGeom>
        <a:ln xmlns:a="http://schemas.openxmlformats.org/drawingml/2006/main" w="19050">
          <a:solidFill>
            <a:srgbClr val="4BACBD"/>
          </a:solidFill>
          <a:prstDash val="solid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buFontTx/>
            <a:buChar char="-"/>
          </a:pP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Государственная программа</a:t>
          </a:r>
        </a:p>
        <a:p xmlns:a="http://schemas.openxmlformats.org/drawingml/2006/main"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«Развитие образования в Курской области»</a:t>
          </a:r>
        </a:p>
        <a:p xmlns:a="http://schemas.openxmlformats.org/drawingml/2006/main">
          <a:endParaRPr lang="ru-RU" sz="500" dirty="0" smtClean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Tx/>
            <a:buChar char="-"/>
          </a:pPr>
          <a:r>
            <a: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</a:p>
        <a:p xmlns:a="http://schemas.openxmlformats.org/drawingml/2006/main"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«Социальная </a:t>
          </a:r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поддержка граждан в Курской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области»</a:t>
          </a:r>
        </a:p>
        <a:p xmlns:a="http://schemas.openxmlformats.org/drawingml/2006/main">
          <a:endParaRPr lang="ru-RU" sz="500" dirty="0" smtClean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FontTx/>
            <a:buChar char="-"/>
          </a:pPr>
          <a:r>
            <a:rPr lang="ru-RU" sz="11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</a:p>
        <a:p xmlns:a="http://schemas.openxmlformats.org/drawingml/2006/main"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«Развитие </a:t>
          </a:r>
          <a:r>
            <a: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здравоохранения в Курской 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области»</a:t>
          </a:r>
          <a:endParaRPr lang="ru-RU" sz="1100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0.28903</cdr:x>
      <cdr:y>0.53342</cdr:y>
    </cdr:from>
    <cdr:to>
      <cdr:x>0.29025</cdr:x>
      <cdr:y>0.67894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>
          <a:off x="1323917" y="2632061"/>
          <a:ext cx="5609" cy="71805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4BACBD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0.2917</cdr:x>
      <cdr:y>0.55639</cdr:y>
    </cdr:from>
    <cdr:to>
      <cdr:x>0.70442</cdr:x>
      <cdr:y>0.62007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36182" y="2745388"/>
          <a:ext cx="1890508" cy="314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ru-RU" sz="900" b="1" i="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наибольший </a:t>
          </a:r>
          <a:r>
            <a:rPr lang="ru-RU" sz="900" b="1" i="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удельный вес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0.20998</cdr:x>
      <cdr:y>0.48086</cdr:y>
    </cdr:from>
    <cdr:to>
      <cdr:x>0.39118</cdr:x>
      <cdr:y>0.6818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5474" y="1373021"/>
          <a:ext cx="1057530" cy="573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5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30 096,6 </a:t>
          </a:r>
        </a:p>
        <a:p xmlns:a="http://schemas.openxmlformats.org/drawingml/2006/main">
          <a:pPr algn="ctr"/>
          <a:r>
            <a:rPr lang="ru-RU" sz="85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85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0.03589</cdr:y>
    </cdr:from>
    <cdr:to>
      <cdr:x>0.21698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89797"/>
          <a:ext cx="992032" cy="284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900" b="1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0.00189</cdr:x>
      <cdr:y>0.02097</cdr:y>
    </cdr:from>
    <cdr:to>
      <cdr:x>1</cdr:x>
      <cdr:y>0.13975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26" y="45577"/>
          <a:ext cx="4563374" cy="258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 smtClean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1200" b="1" cap="all" dirty="0">
            <a:solidFill>
              <a:srgbClr val="383A7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0.16198</cdr:x>
      <cdr:y>0.46333</cdr:y>
    </cdr:from>
    <cdr:to>
      <cdr:x>0.34048</cdr:x>
      <cdr:y>0.6026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18207" y="1438623"/>
          <a:ext cx="791465" cy="43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6 089,5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8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0.18701</cdr:x>
      <cdr:y>0.23778</cdr:y>
    </cdr:from>
    <cdr:to>
      <cdr:x>0.3794</cdr:x>
      <cdr:y>0.37705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80820" y="1068658"/>
          <a:ext cx="803264" cy="62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6 089,5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ysClr val="window" lastClr="FFFFFF">
                  <a:lumMod val="50000"/>
                </a:sysClr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4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9A2D9DAC-41D8-4C46-A8A4-9BA8B57629AB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5" tIns="45678" rIns="91355" bIns="45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4881"/>
            <a:ext cx="5438775" cy="4467225"/>
          </a:xfrm>
          <a:prstGeom prst="rect">
            <a:avLst/>
          </a:prstGeom>
        </p:spPr>
        <p:txBody>
          <a:bodyPr vert="horz" lIns="91355" tIns="45678" rIns="91355" bIns="456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4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F86F3A77-81A0-459D-ADB6-B3B0E1B664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chart" Target="../charts/chart4.xml"/><Relationship Id="rId16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Data" Target="../diagrams/data1.xml"/><Relationship Id="rId18" Type="http://schemas.openxmlformats.org/officeDocument/2006/relationships/chart" Target="../charts/chart20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microsoft.com/office/2007/relationships/diagramDrawing" Target="../diagrams/drawing1.xml"/><Relationship Id="rId2" Type="http://schemas.openxmlformats.org/officeDocument/2006/relationships/image" Target="../media/image7.jpe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0" y="1"/>
            <a:ext cx="4865298" cy="6858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1143000" y="-1143003"/>
            <a:ext cx="6858002" cy="914400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0" y="0"/>
            <a:ext cx="4865298" cy="6858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0" y="1173192"/>
            <a:ext cx="4080294" cy="5684808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2004203" y="-281798"/>
            <a:ext cx="6248403" cy="803119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0" y="2303253"/>
            <a:ext cx="3338424" cy="455474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9563" y="6519446"/>
            <a:ext cx="108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E8B6043-70E8-43F1-8FCD-160DA5C0D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38023" y="5201730"/>
            <a:ext cx="1311217" cy="13663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733244" y="113716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6600" b="1" cap="all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cap="all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8912" y="4349533"/>
            <a:ext cx="764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закона Курской области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областном бюджете 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65298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03034"/>
            <a:ext cx="9143999" cy="22658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 Курской области </a:t>
            </a:r>
            <a:r>
              <a:rPr lang="en-US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629655"/>
          <a:ext cx="9100868" cy="49012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257897"/>
                <a:gridCol w="1490643"/>
                <a:gridCol w="687134"/>
                <a:gridCol w="687134"/>
                <a:gridCol w="687134"/>
                <a:gridCol w="687134"/>
                <a:gridCol w="687134"/>
                <a:gridCol w="687134"/>
                <a:gridCol w="785415"/>
                <a:gridCol w="1444109"/>
              </a:tblGrid>
              <a:tr h="283424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социально значимых мероприятий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объекта/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(остаточная стоимость)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строительства объекта, тыс. рублей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эксплуатацию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средства областного</a:t>
                      </a:r>
                      <a:r>
                        <a:rPr lang="ru-RU" sz="800" b="1" baseline="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Курской области  «Развитие здравоохранения в Курской области», 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«Совершенствование оказания специализированной, включая высокотехнологичную, медицинской помощи»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оказания медицинской помощи больным туберкулезом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Поликлиника ОБУЗ «Областной клинический противотуберкулезный диспансер»/ г. Курск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40 501,2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5 372,4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277 643,8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40 501,2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5 372,4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277 643,8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 в действие поликлинического отделения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250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посещений в смену </a:t>
                      </a: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койко-мест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дневного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стационара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Курской области «Развитие здравоохранения в Курской области», 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 «Профилактика заболеваний и формирование здорового образа жизни. Развитие первичной медико-санитарной помощи»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фельдшерско-акушерских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пунктов в рамках реализации мероприятий региональной программы «Модернизация первичного звена здравоохранения Курской области»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Фельдшерско-акушерские пункты/ территория Курской области</a:t>
                      </a: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323 996,0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241 010,0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659 327,4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99 661,7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75 575,5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199 006,3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 в действие в сельской местности фельдшерско-акушерских пунктов на 20 посещений в смену  на один пункт (строительство ФАП : 2022 год – 29; 2023 год – 18; 2024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54)</a:t>
                      </a:r>
                      <a:endParaRPr lang="ru-RU" sz="8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29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Курской области «Обеспечение доступным и комфортным жильем и коммунальными услугами граждан в Курской области», 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«Создание условий для обеспечения доступным и комфортным жильем граждан в Курской области»</a:t>
                      </a:r>
                      <a:endParaRPr lang="ru-RU" sz="800" b="1" dirty="0" smtClean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75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Реконструкция объектов коммунальной инфраструктуры </a:t>
                      </a: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объекту капитального строительства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Реконструкция системы биологической очистки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городских очистных сооружениях г.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Курска </a:t>
                      </a: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Курск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121 217,9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121 217,9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Ввод в действие объекта коммунальной инфраструктуры </a:t>
                      </a:r>
                      <a:endParaRPr lang="ru-RU" sz="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Курске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657">
                <a:tc gridSpan="10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Курской области «Создание новых мест в общеобразовательных организациях Курской области </a:t>
                      </a:r>
                    </a:p>
                    <a:p>
                      <a:pPr algn="ctr"/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прогнозируемой потребностью и современными условиями обучения»</a:t>
                      </a:r>
                      <a:endParaRPr lang="ru-RU" sz="800" b="1" dirty="0" smtClean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новых мест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в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общеобразовательных организациях Курской области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Общеобразовательные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организации/ территория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Курской области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1 121 077,0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306 819,3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941 930,1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841 199,4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39 886,5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524 283,4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количества мест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в общеобразовательных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учреждениях, ликвидация второй 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смены </a:t>
                      </a:r>
                      <a:r>
                        <a:rPr lang="ru-RU" sz="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обучения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56672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03034"/>
            <a:ext cx="9143999" cy="22658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 Курской области</a:t>
            </a:r>
            <a:r>
              <a:rPr lang="en-US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[2]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629655"/>
          <a:ext cx="9100868" cy="57907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257897"/>
                <a:gridCol w="1490643"/>
                <a:gridCol w="687134"/>
                <a:gridCol w="687134"/>
                <a:gridCol w="687134"/>
                <a:gridCol w="687134"/>
                <a:gridCol w="687134"/>
                <a:gridCol w="687134"/>
                <a:gridCol w="785415"/>
                <a:gridCol w="1444109"/>
              </a:tblGrid>
              <a:tr h="283424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социально значимых мероприятий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объекта/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(остаточная стоимость)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строительства объекта, тыс. рублей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ввода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эксплуатацию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средства областного</a:t>
                      </a:r>
                      <a:r>
                        <a:rPr lang="ru-RU" sz="800" b="1" baseline="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Курской области «Развитие культуры в Курской области», подпрограмма «Наследие»</a:t>
                      </a:r>
                      <a:endParaRPr lang="ru-RU" sz="800" dirty="0" smtClean="0">
                        <a:solidFill>
                          <a:srgbClr val="383A7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Сохранение культурного           и исторического наследия, расширение доступа населения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 культурным ценностям и информации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Экспозиционный корпус Курского областного краеведческого музея  в объекте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культурного наследия регионального значения «Здание мужской классической гимназии, 1836-1842 гг.»/ Курская обл.,  г. Курск,           ул. Луначарского, 8В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565 810,9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613 590,2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236 402,9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181 127,0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500 000,0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236 402,9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Расширение разнообразия музейных услуг и форм музейной деятельности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Курской области «Развитие культуры в Курской области», подпрограмма «Искусство»</a:t>
                      </a:r>
                      <a:endParaRPr lang="ru-RU" sz="800" dirty="0" smtClean="0">
                        <a:solidFill>
                          <a:srgbClr val="383A7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Сохранение и развитие традиционной народной культуры и нематериаль-ного культурного наследия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Курской области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Центры культурного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развития/ </a:t>
                      </a: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территория Курской области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145 789,8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172 577,1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14 156,4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15 444,1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новых возможностей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творческой самореализации,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духовного обогащения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культурного развития населения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290">
                <a:tc gridSpan="10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Курской области «Социальная</a:t>
                      </a:r>
                      <a:r>
                        <a:rPr lang="ru-RU" sz="800" b="1" baseline="0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граждан</a:t>
                      </a: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Курской области», 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 «Модернизация и развитие социального обслуживания населения»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75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37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социального обслуживания населения; улучшение демографической ситуации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Дома-интернаты/ территория Курской области</a:t>
                      </a: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283 680,8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116 036,8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229 818,6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14 619,5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5 309,7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5 300,0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Удовлетворение потребностей граждан пожилого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возраста        и инвалидов в постоянном постороннем уходе в сфере социального обслуживания населения </a:t>
                      </a:r>
                      <a:endParaRPr lang="ru-RU" sz="800" b="0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657">
                <a:tc gridSpan="10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Курской области «Развитие физической культуры и спорта в Курской области», 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физической культуры и массового спорта в Курской области»</a:t>
                      </a:r>
                      <a:endParaRPr lang="ru-RU" sz="8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375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и </a:t>
                      </a:r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модернизация объектов спортивной инфраструктуры региональной собственности (муниципальной собственности) 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для занятий физической культурой и спортом</a:t>
                      </a:r>
                      <a:endParaRPr lang="ru-RU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Крытый футбольный манеж/         г. Курск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244 474,9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168 024,6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108 501,2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21 789,4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3 360,5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3 665,2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 для успешного выступления спортсменов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Курской области на межрегиональных, всероссийских  и международ-ных спортивных соревнованиях                           и совершенствование системы подготовки спортивного резерва</a:t>
                      </a: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375">
                <a:tc vMerge="1">
                  <a:txBody>
                    <a:bodyPr/>
                    <a:lstStyle/>
                    <a:p>
                      <a:pPr algn="l" fontAlgn="t"/>
                      <a:endParaRPr lang="ru-RU" sz="75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Крытый легкоатлетический манеж для учебно-тренировочных</a:t>
                      </a:r>
                      <a:r>
                        <a:rPr lang="ru-RU" sz="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занятий              и соревнований регионального уровня/ г. Курск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246 615,0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136 179,9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</a:t>
                      </a:r>
                      <a:endParaRPr lang="ru-RU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977442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0" y="280396"/>
            <a:ext cx="9144000" cy="573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Оказание финансовой помощи местным бюджетам в 2022 году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" name="Group 212"/>
          <p:cNvGraphicFramePr>
            <a:graphicFrameLocks/>
          </p:cNvGraphicFramePr>
          <p:nvPr/>
        </p:nvGraphicFramePr>
        <p:xfrm>
          <a:off x="112143" y="1078300"/>
          <a:ext cx="4356340" cy="23740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00577"/>
                <a:gridCol w="115576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74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83A7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83A7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6244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Финансовая помощь местным бюджетам – всего, </a:t>
                      </a:r>
                    </a:p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30 096,6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716,1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8 043,2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21 185,4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151,9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-270346" y="3588587"/>
          <a:ext cx="5836257" cy="28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0" y="3540180"/>
            <a:ext cx="4494362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Структура межбюджетных трансфертов</a:t>
            </a:r>
            <a:endParaRPr lang="ru-RU" sz="12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783" y="1470991"/>
            <a:ext cx="42698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Дотации бюджетам муниципальных районов и городских округов:</a:t>
            </a:r>
          </a:p>
          <a:p>
            <a:pPr algn="just">
              <a:buFontTx/>
              <a:buChar char="-"/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дотация на выравнивание бюджетной обеспеченности (81,8 %) – 586,1 млн. рублей;</a:t>
            </a:r>
          </a:p>
          <a:p>
            <a:pPr algn="just">
              <a:buFontTx/>
              <a:buChar char="-"/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дотации на поддержку мер по обеспечению сбалансированности  местных бюджетов (14,0 %) – 100,0 млн. рублей;</a:t>
            </a:r>
          </a:p>
          <a:p>
            <a:pPr algn="just">
              <a:buFontTx/>
              <a:buChar char="-"/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дотации на поощрение достижения наилучших показателей социально-экономического развития муниципальных образований Курской области (4,2 %) – 30,0 млн. рублей.</a:t>
            </a:r>
          </a:p>
          <a:p>
            <a:pPr algn="just">
              <a:buFontTx/>
              <a:buChar char="-"/>
            </a:pPr>
            <a:endParaRPr lang="ru-RU" sz="105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Субсидии бюджетам муниципальных районов и городских округов</a:t>
            </a:r>
          </a:p>
          <a:p>
            <a:pPr indent="180975" algn="just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 в местные бюджеты планируется направить 5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386,3 млн. рублей (67,0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за счет средств федерального бюджета – 2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656,9 млн. рублей (33,0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indent="180975" algn="just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Наибольший удельный вес субсидий планируется направить          в такие сферы деятельности как образование (33,9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 – 1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726,0 млн. рублей, национальная экономика (33,1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 – 2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660,5 млн. рублей, жилищно-коммунальное хозяйство (15,9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 – 1 280,0 млн. рублей, охрана окружающей среды (13,3 %) – 1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070,1 млн. рублей.</a:t>
            </a:r>
          </a:p>
          <a:p>
            <a:pPr algn="just"/>
            <a:endParaRPr lang="ru-RU" sz="105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u="sng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Субвенции бюджетам муниципальных районов и городских округов</a:t>
            </a:r>
          </a:p>
          <a:p>
            <a:pPr algn="just"/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 в местные бюджеты планируется направить 17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914,3 млн. рублей (84,6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за счет средств федерального бюджета – 3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271,1 млн. рублей (15,4 %).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779034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0" y="1585133"/>
            <a:ext cx="4459857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Структура и динамика государственного долга</a:t>
            </a:r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0" y="796324"/>
            <a:ext cx="4321833" cy="740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3636" tIns="46818" rIns="93636" bIns="46818">
            <a:spAutoFit/>
          </a:bodyPr>
          <a:lstStyle/>
          <a:p>
            <a:pPr algn="just" defTabSz="935038"/>
            <a:r>
              <a:rPr lang="ru-RU" sz="105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105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обязательства, возникающие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из 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государственных заимствований (т.е. кредитов, государственных ценных бумаг), гарантий по обязательствам третьих лиц, другие обязательства, принятые на себя субъектом Российской Федерации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323527"/>
            <a:ext cx="9144000" cy="40109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Государственный долг Курской области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0" y="1957719"/>
          <a:ext cx="4572000" cy="528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1"/>
          <p:cNvSpPr txBox="1"/>
          <p:nvPr/>
        </p:nvSpPr>
        <p:spPr>
          <a:xfrm>
            <a:off x="871268" y="2648376"/>
            <a:ext cx="643255" cy="1638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11 539,7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565107" y="3027940"/>
            <a:ext cx="579144" cy="163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9 496,4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203462" y="3131457"/>
            <a:ext cx="579144" cy="163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9 064,2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846717" y="1975519"/>
            <a:ext cx="643255" cy="1724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15 374,8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540556" y="1984075"/>
            <a:ext cx="643254" cy="1638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15 407,0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517" y="2541468"/>
            <a:ext cx="446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Сопоставление государственного долга с ограничениями,</a:t>
            </a:r>
          </a:p>
          <a:p>
            <a:pPr algn="ctr"/>
            <a:r>
              <a:rPr lang="ru-RU" sz="12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установленными Минфином России</a:t>
            </a:r>
            <a:endParaRPr lang="ru-RU" sz="12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6855571" y="3873857"/>
          <a:ext cx="2288429" cy="25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4710021" y="3871878"/>
          <a:ext cx="2303253" cy="25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830792" y="2933460"/>
            <a:ext cx="2096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объема долговых обязательств по кредитам, полученным от кредитных организаций,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государственным ценным бумагам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общему годовому объему доходов бюджета в отчетном финансовом году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 учета объемов безвозмездных поступлений), % 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0270" y="3119309"/>
            <a:ext cx="1837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объема государственного долга  Курской области к общему объему доходов бюджета (без учета безвозмездных поступлений), % 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6891" y="1171443"/>
            <a:ext cx="447710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spcAft>
                <a:spcPts val="4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июня 2021 года Аналитическое Кредитное Рейтинговое Агентство АКРА подтвердило кредитный рейтинг Курской области на уровне A+(RU), прогноз «Стабильный», и ее облигаций – на уровне A+(RU).</a:t>
            </a:r>
          </a:p>
          <a:p>
            <a:pPr indent="180975" algn="just">
              <a:spcAft>
                <a:spcPts val="4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«Стабильный» прогноз предполагает с наиболее высокой долей вероятности неизменность рейтинга на горизонте 12–18 месяцев,               в перспективе ближайшего года просматривается устойчивое финансовое состояние Курской области.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5" cstate="print"/>
          <a:srcRect l="19667" t="8740" r="60283" b="86478"/>
          <a:stretch>
            <a:fillRect/>
          </a:stretch>
        </p:blipFill>
        <p:spPr bwMode="auto">
          <a:xfrm>
            <a:off x="4732486" y="905774"/>
            <a:ext cx="1852883" cy="2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779034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282543"/>
            <a:ext cx="4572000" cy="72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Реализация проекта «Народный бюджет» 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 Курской области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148969"/>
            <a:ext cx="45547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Проект «Народный бюджет»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Курской области направлен                на определение и реализацию социально значимых проектов                     на территориях муниципальных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образований Курской области                    с привлечением граждан и организаций к деятельности органов местного самоуправления по решению проблем местного значения                              и осуществляется в соответствии с постановлением Администрации Курской области от 27.09.2016 №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732-па (с учетом изменений)            «О вопросах реализации проекта «Народный бюджет» в Курской области».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869647"/>
            <a:ext cx="449436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Субсидии местным бюджетам </a:t>
            </a:r>
          </a:p>
          <a:p>
            <a:pPr algn="ctr"/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 реализацию проекта</a:t>
            </a:r>
            <a:endParaRPr lang="ru-RU" sz="11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3517" y="3426648"/>
          <a:ext cx="4313209" cy="243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287"/>
                <a:gridCol w="912239"/>
                <a:gridCol w="890683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1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42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образований – участников проекта «Народный бюджет» </a:t>
                      </a: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Курской области»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проектов, 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отобранных конкурсной комиссией по реализации проекта «Народный бюджет» в Курской области»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стоимость проектов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млн.</a:t>
                      </a:r>
                      <a:r>
                        <a:rPr lang="ru-RU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числе: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898,3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50"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счет средств субсидий из областного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бюджета, млн.</a:t>
                      </a:r>
                      <a:r>
                        <a:rPr lang="ru-RU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278,1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457,7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649638" y="344152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проекта в 2021 году</a:t>
            </a:r>
            <a:endParaRPr lang="ru-RU" sz="11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Щетинская СОШ Посл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141" y="4261898"/>
            <a:ext cx="1620000" cy="2160000"/>
          </a:xfrm>
          <a:prstGeom prst="rect">
            <a:avLst/>
          </a:prstGeom>
        </p:spPr>
      </p:pic>
      <p:sp>
        <p:nvSpPr>
          <p:cNvPr id="27" name="Двойная стрелка влево/вправо 26"/>
          <p:cNvSpPr>
            <a:spLocks noChangeAspect="1"/>
          </p:cNvSpPr>
          <p:nvPr/>
        </p:nvSpPr>
        <p:spPr>
          <a:xfrm>
            <a:off x="6378041" y="1003621"/>
            <a:ext cx="1097284" cy="768520"/>
          </a:xfrm>
          <a:prstGeom prst="leftRightArrow">
            <a:avLst/>
          </a:prstGeom>
          <a:noFill/>
          <a:ln>
            <a:solidFill>
              <a:srgbClr val="4BA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rIns="3600" rtlCol="0" anchor="ctr"/>
          <a:lstStyle/>
          <a:p>
            <a:pPr algn="ctr"/>
            <a:r>
              <a:rPr lang="ru-RU" sz="5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Замена окон </a:t>
            </a:r>
          </a:p>
          <a:p>
            <a:pPr algn="ctr"/>
            <a:r>
              <a:rPr lang="ru-RU" sz="5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в МБОУ «Косиновская СОШ», Курский район</a:t>
            </a:r>
          </a:p>
        </p:txBody>
      </p:sp>
      <p:pic>
        <p:nvPicPr>
          <p:cNvPr id="28" name="Рисунок 27" descr="C:\Users\1\Desktop\20210929_1316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45" y="2062993"/>
            <a:ext cx="1620000" cy="21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1\Desktop\20210929_1315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000" y="2060174"/>
            <a:ext cx="1620000" cy="21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Двойная стрелка влево/вправо 29"/>
          <p:cNvSpPr>
            <a:spLocks noChangeAspect="1"/>
          </p:cNvSpPr>
          <p:nvPr/>
        </p:nvSpPr>
        <p:spPr>
          <a:xfrm>
            <a:off x="6387318" y="2746281"/>
            <a:ext cx="1097284" cy="768520"/>
          </a:xfrm>
          <a:prstGeom prst="leftRightArrow">
            <a:avLst/>
          </a:prstGeom>
          <a:noFill/>
          <a:ln>
            <a:solidFill>
              <a:srgbClr val="4BA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rIns="3600" rtlCol="0" anchor="ctr"/>
          <a:lstStyle/>
          <a:p>
            <a:pPr algn="ctr"/>
            <a:r>
              <a:rPr lang="ru-RU" sz="5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Полянский </a:t>
            </a:r>
          </a:p>
          <a:p>
            <a:pPr algn="ctr"/>
            <a:r>
              <a:rPr lang="ru-RU" sz="5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детский сад, </a:t>
            </a:r>
          </a:p>
          <a:p>
            <a:pPr algn="ctr"/>
            <a:r>
              <a:rPr lang="ru-RU" sz="5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Курский район</a:t>
            </a:r>
            <a:endParaRPr lang="ru-RU" sz="55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363560" y="4457790"/>
            <a:ext cx="1106060" cy="824516"/>
            <a:chOff x="6403317" y="911508"/>
            <a:chExt cx="1106060" cy="824516"/>
          </a:xfrm>
        </p:grpSpPr>
        <p:sp>
          <p:nvSpPr>
            <p:cNvPr id="32" name="Стрелка вправо 31"/>
            <p:cNvSpPr>
              <a:spLocks noChangeAspect="1"/>
            </p:cNvSpPr>
            <p:nvPr/>
          </p:nvSpPr>
          <p:spPr>
            <a:xfrm rot="10800000">
              <a:off x="6403317" y="911508"/>
              <a:ext cx="1106060" cy="824516"/>
            </a:xfrm>
            <a:prstGeom prst="rightArrow">
              <a:avLst/>
            </a:prstGeom>
            <a:noFill/>
            <a:ln>
              <a:solidFill>
                <a:srgbClr val="4BA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36000" rIns="36000" bIns="36000"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35973" y="1137037"/>
              <a:ext cx="970059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5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Стадион </a:t>
              </a:r>
            </a:p>
            <a:p>
              <a:pPr algn="ctr"/>
              <a:r>
                <a:rPr lang="ru-RU" sz="55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Щетинской СОШ, </a:t>
              </a:r>
            </a:p>
            <a:p>
              <a:pPr algn="ctr"/>
              <a:r>
                <a:rPr lang="ru-RU" sz="55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Курский район</a:t>
              </a:r>
              <a:endParaRPr lang="ru-RU" sz="550" dirty="0" smtClean="0">
                <a:solidFill>
                  <a:srgbClr val="383A7C"/>
                </a:solidFill>
              </a:endParaRPr>
            </a:p>
          </p:txBody>
        </p:sp>
      </p:grpSp>
      <p:pic>
        <p:nvPicPr>
          <p:cNvPr id="35" name="Рисунок 34" descr="C:\Users\Маслова\Desktop\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000" y="787730"/>
            <a:ext cx="1620000" cy="121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Маслова\Desktop\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650" y="795681"/>
            <a:ext cx="1620000" cy="121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Курасовская СОШ После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000" y="4261899"/>
            <a:ext cx="1620000" cy="2160000"/>
          </a:xfrm>
          <a:prstGeom prst="rect">
            <a:avLst/>
          </a:prstGeom>
        </p:spPr>
      </p:pic>
      <p:sp>
        <p:nvSpPr>
          <p:cNvPr id="39" name="Стрелка вправо 38"/>
          <p:cNvSpPr>
            <a:spLocks noChangeAspect="1"/>
          </p:cNvSpPr>
          <p:nvPr/>
        </p:nvSpPr>
        <p:spPr>
          <a:xfrm>
            <a:off x="6399445" y="5266656"/>
            <a:ext cx="1106060" cy="824516"/>
          </a:xfrm>
          <a:prstGeom prst="rightArrow">
            <a:avLst/>
          </a:prstGeom>
          <a:noFill/>
          <a:ln>
            <a:solidFill>
              <a:srgbClr val="4BA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5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Курасовская СОШ, Курский район</a:t>
            </a:r>
            <a:endParaRPr lang="ru-RU" sz="55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30792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" y="277152"/>
            <a:ext cx="9143999" cy="40598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Дорожный фонд Курской области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" y="675516"/>
            <a:ext cx="44943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05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часть средств областного бюджета, подлежащая использованию в целях финансового обеспечения дорожной деятельности в отношении автомобильных дорог общего пользования,   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4710023" y="1070221"/>
          <a:ext cx="4433977" cy="310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0" y="1803999"/>
            <a:ext cx="4494362" cy="2480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асходы</a:t>
            </a:r>
            <a:endParaRPr lang="ru-RU" sz="1200" b="1" cap="all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Диаграмма 36"/>
          <p:cNvGraphicFramePr/>
          <p:nvPr/>
        </p:nvGraphicFramePr>
        <p:xfrm>
          <a:off x="0" y="2018580"/>
          <a:ext cx="4537494" cy="44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 l="46690" t="45191" r="34532" b="41221"/>
          <a:stretch>
            <a:fillRect/>
          </a:stretch>
        </p:blipFill>
        <p:spPr bwMode="auto">
          <a:xfrm>
            <a:off x="4885690" y="4584788"/>
            <a:ext cx="4258310" cy="173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99804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291171"/>
            <a:ext cx="9161253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и расходы областного бюджета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расчете на 1 жителя в Центральном Федеральном округе в 2021 году</a:t>
            </a:r>
            <a:r>
              <a:rPr kumimoji="0" lang="ru-RU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/>
              </a:rPr>
              <a:t>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-131673" y="1467994"/>
          <a:ext cx="4718649" cy="32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5276" y="5972537"/>
            <a:ext cx="4390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r>
              <a:rPr lang="ru-RU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информация подготовлена с использованием сайтов Федерального казначейства </a:t>
            </a:r>
            <a:r>
              <a:rPr lang="en-US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www.roskazna.ru</a:t>
            </a:r>
            <a:r>
              <a:rPr lang="ru-RU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Федеральной службы государственной статистики </a:t>
            </a:r>
            <a:r>
              <a:rPr lang="en-US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rosstat.gov.ru</a:t>
            </a:r>
            <a:r>
              <a:rPr lang="ru-RU" sz="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4537494" y="3120563"/>
          <a:ext cx="4718649" cy="32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770408" y="2667943"/>
            <a:ext cx="4373592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rgbClr val="383A7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 областного бюджета</a:t>
            </a:r>
            <a:endParaRPr kumimoji="0" lang="ru-RU" sz="1400" b="1" i="0" strike="noStrike" kern="1200" cap="none" spc="0" normalizeH="0" baseline="30000" noProof="0" dirty="0">
              <a:ln>
                <a:noFill/>
              </a:ln>
              <a:solidFill>
                <a:srgbClr val="383A7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991543"/>
            <a:ext cx="4373592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rgbClr val="383A7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областного бюджета</a:t>
            </a:r>
            <a:endParaRPr kumimoji="0" lang="ru-RU" sz="1400" b="1" i="0" strike="noStrike" kern="1200" cap="none" spc="0" normalizeH="0" baseline="30000" noProof="0" dirty="0">
              <a:ln>
                <a:noFill/>
              </a:ln>
              <a:solidFill>
                <a:srgbClr val="383A7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nifi.ru.jpg"/>
          <p:cNvPicPr>
            <a:picLocks noChangeAspect="1"/>
          </p:cNvPicPr>
          <p:nvPr/>
        </p:nvPicPr>
        <p:blipFill>
          <a:blip r:embed="rId2" cstate="print"/>
          <a:srcRect t="-169" r="50691" b="85423"/>
          <a:stretch>
            <a:fillRect/>
          </a:stretch>
        </p:blipFill>
        <p:spPr>
          <a:xfrm>
            <a:off x="4520237" y="5193103"/>
            <a:ext cx="1808223" cy="344819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489117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0" y="274594"/>
            <a:ext cx="4572000" cy="96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Рейтинг Курской области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 качеству управления 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региональными финансами</a:t>
            </a:r>
            <a:r>
              <a:rPr lang="ru-RU" sz="1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(приказ Минфина России от 03.12.2010 № 552)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79669"/>
            <a:ext cx="4572000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Рейтинг Курской области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 уровню открытости бюджетных данных 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(Центральный Федеральный округ)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2143" y="1475120"/>
          <a:ext cx="3925020" cy="2670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340"/>
                <a:gridCol w="1308340"/>
                <a:gridCol w="1308340"/>
              </a:tblGrid>
              <a:tr h="715679">
                <a:tc gridSpan="3">
                  <a:txBody>
                    <a:bodyPr/>
                    <a:lstStyle/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b="1" u="none" cap="all" baseline="0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Субъекты Российской Федерации с </a:t>
                      </a:r>
                      <a:r>
                        <a:rPr lang="ru-RU" sz="10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надлежащим качеством</a:t>
                      </a:r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управления региональными финансами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алфавитном порядке)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Ивановская область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Костромская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Белгородская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Волгоградская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Калининградская область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95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Севастополь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Камчатский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Курганская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01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Санкт-Петербург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Курская область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83A7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559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Кемеровская область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72000" marR="36000" marT="45719" marB="4571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Лента лицом вверх 15"/>
          <p:cNvSpPr>
            <a:spLocks noChangeAspect="1"/>
          </p:cNvSpPr>
          <p:nvPr/>
        </p:nvSpPr>
        <p:spPr bwMode="auto">
          <a:xfrm>
            <a:off x="791801" y="4177302"/>
            <a:ext cx="2448272" cy="288032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 defTabSz="1082675">
              <a:defRPr/>
            </a:pPr>
            <a:r>
              <a:rPr lang="ru-RU" sz="8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Итого </a:t>
            </a:r>
            <a:r>
              <a:rPr lang="ru-RU" sz="8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44 региона</a:t>
            </a:r>
            <a:endParaRPr lang="ru-RU" sz="8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"/>
          </p:nvPr>
        </p:nvSpPr>
        <p:spPr>
          <a:xfrm>
            <a:off x="560719" y="4753832"/>
            <a:ext cx="3683477" cy="620424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последние 5 лет Курской области трижды был присвоен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(надлежащий) и дважды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(высокий) уровень качества управления региональными финансами.</a:t>
            </a:r>
            <a:endParaRPr lang="ru-RU" sz="1050" baseline="30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374257" y="1057801"/>
          <a:ext cx="3012361" cy="389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314"/>
                <a:gridCol w="543696"/>
                <a:gridCol w="947351"/>
              </a:tblGrid>
              <a:tr h="132643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 Российской</a:t>
                      </a:r>
                      <a:r>
                        <a:rPr lang="ru-RU" sz="900" b="1" baseline="0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Федерации</a:t>
                      </a:r>
                      <a:endParaRPr lang="ru-RU" sz="900" b="1" dirty="0">
                        <a:solidFill>
                          <a:srgbClr val="383A7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900" b="1" dirty="0">
                        <a:solidFill>
                          <a:srgbClr val="383A7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7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r>
                        <a:rPr lang="ru-RU" sz="900" b="1" baseline="0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83A7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максимального количества баллов</a:t>
                      </a:r>
                      <a:endParaRPr lang="ru-RU" sz="900" b="1" baseline="0" dirty="0" smtClean="0">
                        <a:solidFill>
                          <a:srgbClr val="383A7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баллов </a:t>
                      </a:r>
                      <a:endParaRPr lang="ru-RU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139,0</a:t>
                      </a:r>
                      <a:endParaRPr lang="ru-RU" sz="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Белгородская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Брянская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Владимирская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Воронежская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Ивановская область 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Калужская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Костромская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Курская </a:t>
                      </a:r>
                      <a:r>
                        <a:rPr lang="ru-RU" sz="900" b="1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Липецкая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Московская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Орловская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Рязанская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Тамбовская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Тверская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Тульская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Ярославская область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9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Москва 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297744" y="4991503"/>
            <a:ext cx="2846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составляется Научно-исследовательским финансовым институтом по заказу Министерства финансов Российской Федерации.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53247" y="5666289"/>
            <a:ext cx="4690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2020 года регион вошел в группу субъектов с очень высоким уровнем открытости бюджетных данных.</a:t>
            </a:r>
            <a:endParaRPr lang="ru-RU" sz="10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Изображение логоти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 descr="Изображение логоти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2" name="AutoShape 8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2" descr="GyYXIbf3_4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9509"/>
            <a:ext cx="6477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99804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377436"/>
            <a:ext cx="4330461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о проведении опроса мнения граждан (заинтересованных пользователей)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 «Бюджете для граждан».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865298" y="1296771"/>
            <a:ext cx="4278702" cy="29042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361950" algn="just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Курской области совместно с Курским филиалом Финансового университета при Правительстве Российской Федерации с 15 октября по 30 ноября 2021 года проводит IV открытый региональный конкурс на разработку предложений формирования «Бюджета для граждан» муниципальных районов, городских округов, городских и сельских поселений Курской области.</a:t>
            </a:r>
          </a:p>
          <a:p>
            <a:pPr indent="361950" algn="just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призван обеспечить принцип прозрачности                       и открытости бюджетов муниципальных районов, городских округов, городских и сельских  поселений на 2022 год и плановый период   2023-2024 годов, включая мероприятия по обеспечению полного          и доступного информирования граждан Курской области, а также       в целях повышения финансовой грамотности и заинтересованности жителей Курской области в информации о бюджете, совершенствования работы по формированию и представлению бюджета для граждан.</a:t>
            </a:r>
          </a:p>
          <a:p>
            <a:pPr indent="361950" algn="just"/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en-US" sz="95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http://www.fa.ru/fil/kursk/News/2021-10-14-budjet%20dlia%20grazdan.aspx</a:t>
            </a:r>
            <a:endParaRPr lang="ru-RU" sz="95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kumimoji="0" lang="ru-RU" sz="950" b="1" i="0" strike="noStrike" kern="1200" cap="none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1293468"/>
            <a:ext cx="4401879" cy="4796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36195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учета мнения граждан (заинтересованных пользователей) в период с 12 по 25 октября 2021 года на официальном сайте Администрации Курской области был проведен опрос граждан (заинтересованных пользователей), направленный на выявление приоритетной для граждан (заинтересованных пользователей) информации, планируемой к представлению в составе «Бюджета            для граждан» к Закону Курской области «Об областном бюджете на 2022 год и на плановый период 2023 и 2024 годов».</a:t>
            </a:r>
          </a:p>
          <a:p>
            <a:pPr indent="361950" algn="just"/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опросе приняли участие работающие граждане (87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пенсионеры (в том числе работающие) (8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безработные граждане (3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студенты (1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%), учащиеся школы (1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indent="36195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проведенного опроса, граждане заинтересованы   в более подробном освещении в «Бюджете для граждан» таких аспектов как: меры социальной поддержке граждан, доходы бюджета,  расходы бюджета в социально-культурной сфере, расходы бюджета в области экономики, расходы бюджета в части реализации государственных программ, расходы бюджета в части реализации национальных проектов.</a:t>
            </a:r>
          </a:p>
          <a:p>
            <a:pPr indent="36195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Наименьший интерес проявлен к таким направлениям как объем бюджетных инвестиций, государственный долг, межбюджетные отношения.</a:t>
            </a:r>
          </a:p>
          <a:p>
            <a:pPr indent="361950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данного опроса будут учтены при подготовке «Бюджета для граждан» к Закону Курской области «Об областном бюджете на 2022 год и на плановый период 2023 и 2024 годов».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13539" y="374561"/>
            <a:ext cx="4330461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о проведении конкурса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 «Бюджету для граждан»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2487" t="10703" r="11337" b="8359"/>
          <a:stretch>
            <a:fillRect/>
          </a:stretch>
        </p:blipFill>
        <p:spPr bwMode="auto">
          <a:xfrm>
            <a:off x="5139067" y="4065059"/>
            <a:ext cx="3761388" cy="22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rcRect l="17323" t="24885" r="16282" b="56618"/>
          <a:stretch>
            <a:fillRect/>
          </a:stretch>
        </p:blipFill>
        <p:spPr bwMode="auto">
          <a:xfrm>
            <a:off x="120010" y="2714427"/>
            <a:ext cx="4128388" cy="6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484804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0" y="282544"/>
            <a:ext cx="4572000" cy="58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Информация о бюджете 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 социальных сетях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96923"/>
            <a:ext cx="4572000" cy="59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</a:t>
            </a:r>
            <a:b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для взаимодействия с гражданами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" name="Рисунок 27" descr="1024px-VK.com-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029" y="3890172"/>
            <a:ext cx="643436" cy="6434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rcRect l="86244" t="25823" r="5465" b="59765"/>
          <a:stretch>
            <a:fillRect/>
          </a:stretch>
        </p:blipFill>
        <p:spPr bwMode="auto">
          <a:xfrm>
            <a:off x="1990291" y="3876441"/>
            <a:ext cx="662729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одержимое 2"/>
          <p:cNvSpPr>
            <a:spLocks noGrp="1"/>
          </p:cNvSpPr>
          <p:nvPr>
            <p:ph idx="1"/>
          </p:nvPr>
        </p:nvSpPr>
        <p:spPr>
          <a:xfrm>
            <a:off x="4604349" y="1173193"/>
            <a:ext cx="4539651" cy="53047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305000, г. Курск, ул. Марата, 9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Курской области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(4712)51-10-46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(4712)51-38-74, (4712)51-09-04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-mail: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kfin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kursk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График  работы</a:t>
            </a:r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пятница: с 9:00 до 18:00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суббота, воскресенье –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График  личного приема граждан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должностными лицами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комитета финансов Курской области: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 с 10:00 до 13:00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(кроме субботы, воскресенья и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праздничных дней)</a:t>
            </a:r>
          </a:p>
          <a:p>
            <a:pPr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" descr="F:\Obmen\Безуглова\прием\7193e4d62039cea30068fad2835ce1db.jpg"/>
          <p:cNvPicPr>
            <a:picLocks noChangeAspect="1" noChangeArrowheads="1"/>
          </p:cNvPicPr>
          <p:nvPr/>
        </p:nvPicPr>
        <p:blipFill>
          <a:blip r:embed="rId4" cstate="print"/>
          <a:srcRect t="2401" r="1826" b="1110"/>
          <a:stretch>
            <a:fillRect/>
          </a:stretch>
        </p:blipFill>
        <p:spPr bwMode="auto">
          <a:xfrm>
            <a:off x="4677740" y="3662624"/>
            <a:ext cx="1507020" cy="111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rcRect l="13898" t="2747" r="24434" b="13004"/>
          <a:stretch>
            <a:fillRect/>
          </a:stretch>
        </p:blipFill>
        <p:spPr bwMode="auto">
          <a:xfrm>
            <a:off x="1784303" y="4653034"/>
            <a:ext cx="22736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tempFileForShare_20211014-171143.jpg"/>
          <p:cNvPicPr>
            <a:picLocks noChangeAspect="1"/>
          </p:cNvPicPr>
          <p:nvPr/>
        </p:nvPicPr>
        <p:blipFill>
          <a:blip r:embed="rId6" cstate="print"/>
          <a:srcRect r="1679"/>
          <a:stretch>
            <a:fillRect/>
          </a:stretch>
        </p:blipFill>
        <p:spPr>
          <a:xfrm>
            <a:off x="0" y="863470"/>
            <a:ext cx="1727763" cy="4911662"/>
          </a:xfrm>
          <a:prstGeom prst="rect">
            <a:avLst/>
          </a:prstGeom>
        </p:spPr>
      </p:pic>
      <p:pic>
        <p:nvPicPr>
          <p:cNvPr id="22" name="Рисунок 21" descr="16342204354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7835" y="887998"/>
            <a:ext cx="1645920" cy="293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242"/>
            <a:ext cx="9144000" cy="3730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14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56950" y="647700"/>
          <a:ext cx="8843117" cy="491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3917"/>
                <a:gridCol w="2592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ВВОДНАЯ ЧАСТЬ…………………………………………………………………………………………………………………………………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вопросы о бюджете.……………………………………………………………..…………………………………………………………….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cap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Административно-территориальное устройство Курской области……………………………………………………………………………………</a:t>
                      </a:r>
                      <a:endParaRPr lang="ru-RU" sz="1100" b="0" cap="none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БЮДЖЕТА КУРСКОЙ ОБЛАСТИ…………………………………………………………………………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областного бюджета</a:t>
                      </a:r>
                      <a:r>
                        <a:rPr lang="ru-RU" sz="1100" b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………………………………………………………………………………………………………….......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налоговых и неналоговых доходов областного бюджета в 2022 году……...……………………………………………………………..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безвозмездных</a:t>
                      </a:r>
                      <a:r>
                        <a:rPr lang="ru-RU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поступлений из федерального бюджета в 2022 году………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……………………………………………………………...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областного бюджета по разделам функциональной классификации ……………………………………………………………………….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национальных проектов в 2022 году………………………………………………………………………………………………………..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областного бюджета в разрезе государственных программ и непрограммных направлений деятельности в 2022 году….…………….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 государственных программ Курской области в 2022-2024 годах………………………………………………………………….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граждан в рамках государственных программ Курской области в 2022 году…..…………………………………..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186794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значимые объекты Курской области………………………………………………………………………………………………………..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финансовой помощи местным бюджетам в 2022 году………………………………………………………………………………………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Государственный долг Курской области…………………………………………………………………………………………………………….......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ДОПОЛНИТЕЛЬНАЯ ИНФОРМАЦИЯ……………………………………………………………………………………………………………….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«Народный бюджет» в Курской области…………………………………………………………………………………………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Дорожный фонд Курской области……………………………………………………………………………………………………………………….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и расходы областного бюджета в расчете на 1 жителя в Центральном Федеральном округе в 2021 году.……………………………….</a:t>
                      </a: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 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Курской области</a:t>
                      </a: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качеству управления региональными финансами..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…………………………………………………………………….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 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Курской области</a:t>
                      </a: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уровню открытости бюджетных данных (ЦФО)……………………………………………………………………….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проведении опроса мнения граждан (заинтересованных пользователей)</a:t>
                      </a:r>
                      <a:r>
                        <a:rPr lang="ru-RU" sz="11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«Бюджете для граждан»……………………………...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проведении конкурса по «Бюджету для граждан»……………………………………………………………………………………..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бюджете в социальных сетях……………………………………..………………………………………………………………….......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 для взаимодействия с гражданами..………………………………………………………………………………………….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00" marR="46800" marT="14400" marB="1440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3298"/>
            <a:ext cx="9144000" cy="46582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478766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776378"/>
            <a:ext cx="4581525" cy="5349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        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5366" y="2231064"/>
            <a:ext cx="1462001" cy="1463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1999" y="1027167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algn="just"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 областного бюджета планируются по ведомственной структуре, т.е. по органам власти, а также в разрезе государственных программ Курской области.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4142" y="2834655"/>
            <a:ext cx="90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016128"/>
            <a:ext cx="458152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поступающие в бюджет денежные средства.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лиц,                                от государственных организаций. 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8668" y="4285884"/>
            <a:ext cx="2275840" cy="170688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27" name="AutoShape 10"/>
          <p:cNvSpPr>
            <a:spLocks noChangeAspect="1" noChangeArrowheads="1"/>
          </p:cNvSpPr>
          <p:nvPr/>
        </p:nvSpPr>
        <p:spPr bwMode="auto">
          <a:xfrm>
            <a:off x="771556" y="2677697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383A7C"/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8" name="AutoShape 10"/>
          <p:cNvSpPr>
            <a:spLocks noChangeAspect="1" noChangeArrowheads="1"/>
          </p:cNvSpPr>
          <p:nvPr/>
        </p:nvSpPr>
        <p:spPr bwMode="auto">
          <a:xfrm rot="20438152">
            <a:off x="2719048" y="2738834"/>
            <a:ext cx="778292" cy="575952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383A7C"/>
          </a:solidFill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804803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b="1" i="1" cap="all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2913" y="2781299"/>
            <a:ext cx="994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b="1" i="1" cap="all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4" y="2835028"/>
            <a:ext cx="4562476" cy="10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32913"/>
            <a:ext cx="4562474" cy="81982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устройство Курской области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581525" cy="1319165"/>
          </a:xfrm>
        </p:spPr>
        <p:txBody>
          <a:bodyPr>
            <a:normAutofit fontScale="92500" lnSpcReduction="10000"/>
          </a:bodyPr>
          <a:lstStyle/>
          <a:p>
            <a:pPr marL="0" indent="1270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Курская область расположена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в центральной части России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 в состав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Центрального федерального округа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–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город Курск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–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30,0</a:t>
            </a:r>
            <a:r>
              <a:rPr lang="ru-RU" sz="1100" b="1" dirty="0" smtClean="0">
                <a:solidFill>
                  <a:srgbClr val="3AADA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км</a:t>
            </a:r>
            <a:r>
              <a:rPr lang="ru-RU" sz="1100" b="1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(на 01.01.2021) – </a:t>
            </a:r>
            <a:r>
              <a:rPr lang="ru-RU" sz="11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1 096 488 человек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marL="1612900" indent="1270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752 748 человек – городское население</a:t>
            </a:r>
          </a:p>
          <a:p>
            <a:pPr marL="1612900" indent="1270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343 740 человек – сельское население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8484"/>
            <a:ext cx="4429125" cy="240353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581525" y="2209799"/>
            <a:ext cx="4448175" cy="418147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383A7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состав области входят: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 городских округов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Железногорск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Курск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Курчатов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Льгов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Щигры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28 муниципальных районов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Большесолдатский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Глушковский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Горшеченский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Дмитриевский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Золотухинский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Касторенский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Конышевский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Кореневский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Курчатовский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Мантуровский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Медвенский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Октябрьский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Поныровский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Пристенский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Рыльский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Советский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Суджанский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Фатежский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noProof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Хомутовский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Черемисиновский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noProof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Щигровский район</a:t>
            </a:r>
            <a:endParaRPr kumimoji="0" lang="ru-RU" sz="11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27 городских поселений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287 сельских поселений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5396" y="543769"/>
            <a:ext cx="1348805" cy="1348805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775" y="697119"/>
            <a:ext cx="85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4666891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6226"/>
            <a:ext cx="4562474" cy="41388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Основные параметры областного бюджета 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484804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</a:t>
              </a:r>
              <a:r>
                <a:rPr kumimoji="0" lang="ru-RU" sz="9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383A7C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Курской области на 2022 год и на плановый период 2023 и 2024 годов</a:t>
              </a:r>
              <a:endParaRPr kumimoji="0" lang="ru-RU" sz="900" b="1" u="none" strike="noStrike" kern="1200" cap="none" spc="0" normalizeH="0" baseline="0" noProof="0" dirty="0">
                <a:ln>
                  <a:noFill/>
                </a:ln>
                <a:solidFill>
                  <a:srgbClr val="383A7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Диаграмма 19"/>
          <p:cNvGraphicFramePr/>
          <p:nvPr/>
        </p:nvGraphicFramePr>
        <p:xfrm>
          <a:off x="-992038" y="646503"/>
          <a:ext cx="6090249" cy="269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58089"/>
            <a:ext cx="4562474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областного бюджета в 2022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3269956"/>
          <a:ext cx="4494362" cy="31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282544"/>
            <a:ext cx="4572000" cy="60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федерального бюджета в 2022 году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850296" y="785003"/>
          <a:ext cx="4293704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65298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0" y="290601"/>
            <a:ext cx="9144000" cy="33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 областного бюджета по разделам функциональной классификации, млн. рублей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1" y="681010"/>
          <a:ext cx="3873260" cy="12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0" y="1834074"/>
          <a:ext cx="3717985" cy="121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0" y="2981387"/>
          <a:ext cx="3873260" cy="121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0" y="4128700"/>
          <a:ext cx="3873260" cy="121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3525328" y="666633"/>
          <a:ext cx="3873260" cy="121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3522452" y="1828322"/>
          <a:ext cx="3873260" cy="121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3485072" y="2972759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455655" y="4137324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0" y="5221380"/>
          <a:ext cx="3873260" cy="121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2800711" y="5230005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6" name="Диаграмма 35"/>
          <p:cNvGraphicFramePr/>
          <p:nvPr/>
        </p:nvGraphicFramePr>
        <p:xfrm>
          <a:off x="6331789" y="1828323"/>
          <a:ext cx="3873260" cy="121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2" name="Диаграмма 51"/>
          <p:cNvGraphicFramePr/>
          <p:nvPr/>
        </p:nvGraphicFramePr>
        <p:xfrm>
          <a:off x="4738776" y="4134450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3" name="Диаграмма 52"/>
          <p:cNvGraphicFramePr/>
          <p:nvPr/>
        </p:nvGraphicFramePr>
        <p:xfrm>
          <a:off x="7207370" y="4125822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5" name="Диаграмма 54"/>
          <p:cNvGraphicFramePr/>
          <p:nvPr/>
        </p:nvGraphicFramePr>
        <p:xfrm>
          <a:off x="6363422" y="2972760"/>
          <a:ext cx="3873260" cy="12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6" name="Диаграмма 55"/>
          <p:cNvGraphicFramePr/>
          <p:nvPr/>
        </p:nvGraphicFramePr>
        <p:xfrm>
          <a:off x="6326039" y="658005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7" name="Диаграмма 56"/>
          <p:cNvGraphicFramePr/>
          <p:nvPr/>
        </p:nvGraphicFramePr>
        <p:xfrm>
          <a:off x="6055744" y="5333523"/>
          <a:ext cx="3717985" cy="121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4839419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70027" y="1613682"/>
          <a:ext cx="4111291" cy="4666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104"/>
                <a:gridCol w="2726697"/>
                <a:gridCol w="945490"/>
              </a:tblGrid>
              <a:tr h="173712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1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национального  проекта</a:t>
                      </a:r>
                      <a:endParaRPr lang="ru-RU" sz="10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1657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l" fontAlgn="t"/>
                      <a:endParaRPr lang="ru-RU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26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45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84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1450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846,3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Безопасные и качественные автомобильные дороги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1 861,3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79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931,0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75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1 088,8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поддержка индивидуальной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предпринимательской инициативы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труда и поддержка занятости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96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Международная кооперация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экспорт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Цифровая экономика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31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10 452,9</a:t>
                      </a:r>
                      <a:endParaRPr lang="ru-RU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Заголовок 1"/>
          <p:cNvSpPr txBox="1">
            <a:spLocks/>
          </p:cNvSpPr>
          <p:nvPr/>
        </p:nvSpPr>
        <p:spPr>
          <a:xfrm>
            <a:off x="0" y="290603"/>
            <a:ext cx="4562474" cy="365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Реализация национальных проектов в 2022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" name="Рисунок 38" descr="здравоохранение.jpg"/>
          <p:cNvPicPr>
            <a:picLocks noChangeAspect="1"/>
          </p:cNvPicPr>
          <p:nvPr/>
        </p:nvPicPr>
        <p:blipFill>
          <a:blip r:embed="rId2" cstate="print"/>
          <a:srcRect l="7962" t="19319" r="69375" b="18072"/>
          <a:stretch>
            <a:fillRect/>
          </a:stretch>
        </p:blipFill>
        <p:spPr>
          <a:xfrm>
            <a:off x="282558" y="2191479"/>
            <a:ext cx="327237" cy="324000"/>
          </a:xfrm>
          <a:prstGeom prst="rect">
            <a:avLst/>
          </a:prstGeom>
        </p:spPr>
      </p:pic>
      <p:pic>
        <p:nvPicPr>
          <p:cNvPr id="40" name="Picture 2" descr="https://orbsch64.siteedu.ru/media/sub/1668/uploads/u0veklsokp8.jpeg"/>
          <p:cNvPicPr>
            <a:picLocks noChangeArrowheads="1"/>
          </p:cNvPicPr>
          <p:nvPr/>
        </p:nvPicPr>
        <p:blipFill>
          <a:blip r:embed="rId3" cstate="print"/>
          <a:srcRect l="13585" t="39374" r="66983" b="16568"/>
          <a:stretch>
            <a:fillRect/>
          </a:stretch>
        </p:blipFill>
        <p:spPr bwMode="auto">
          <a:xfrm>
            <a:off x="285380" y="2534866"/>
            <a:ext cx="324000" cy="324000"/>
          </a:xfrm>
          <a:prstGeom prst="rect">
            <a:avLst/>
          </a:prstGeom>
          <a:noFill/>
        </p:spPr>
      </p:pic>
      <p:pic>
        <p:nvPicPr>
          <p:cNvPr id="41" name="Рисунок 40" descr="демография.jpg"/>
          <p:cNvPicPr>
            <a:picLocks noChangeAspect="1"/>
          </p:cNvPicPr>
          <p:nvPr/>
        </p:nvPicPr>
        <p:blipFill>
          <a:blip r:embed="rId4" cstate="print"/>
          <a:srcRect l="7880" t="30414" r="69212" b="35068"/>
          <a:stretch>
            <a:fillRect/>
          </a:stretch>
        </p:blipFill>
        <p:spPr>
          <a:xfrm>
            <a:off x="283969" y="2878757"/>
            <a:ext cx="322851" cy="324000"/>
          </a:xfrm>
          <a:prstGeom prst="rect">
            <a:avLst/>
          </a:prstGeom>
        </p:spPr>
      </p:pic>
      <p:pic>
        <p:nvPicPr>
          <p:cNvPr id="42" name="Рисунок 41" descr="культура2.jpg"/>
          <p:cNvPicPr>
            <a:picLocks/>
          </p:cNvPicPr>
          <p:nvPr/>
        </p:nvPicPr>
        <p:blipFill>
          <a:blip r:embed="rId5" cstate="print"/>
          <a:srcRect l="14673" t="38442" r="66361" b="33455"/>
          <a:stretch>
            <a:fillRect/>
          </a:stretch>
        </p:blipFill>
        <p:spPr>
          <a:xfrm>
            <a:off x="285380" y="3217175"/>
            <a:ext cx="324000" cy="324000"/>
          </a:xfrm>
          <a:prstGeom prst="rect">
            <a:avLst/>
          </a:prstGeom>
        </p:spPr>
      </p:pic>
      <p:pic>
        <p:nvPicPr>
          <p:cNvPr id="43" name="Рисунок 42" descr="бкад2.jpg"/>
          <p:cNvPicPr>
            <a:picLocks/>
          </p:cNvPicPr>
          <p:nvPr/>
        </p:nvPicPr>
        <p:blipFill>
          <a:blip r:embed="rId6" cstate="print"/>
          <a:srcRect l="8288" t="16450" r="69293" b="31704"/>
          <a:stretch>
            <a:fillRect/>
          </a:stretch>
        </p:blipFill>
        <p:spPr>
          <a:xfrm>
            <a:off x="285381" y="3568189"/>
            <a:ext cx="324000" cy="324000"/>
          </a:xfrm>
          <a:prstGeom prst="rect">
            <a:avLst/>
          </a:prstGeom>
        </p:spPr>
      </p:pic>
      <p:pic>
        <p:nvPicPr>
          <p:cNvPr id="44" name="Рисунок 43" descr="жилье.jpg"/>
          <p:cNvPicPr>
            <a:picLocks/>
          </p:cNvPicPr>
          <p:nvPr/>
        </p:nvPicPr>
        <p:blipFill>
          <a:blip r:embed="rId7" cstate="print"/>
          <a:srcRect l="14321" t="24062" r="66294" b="38896"/>
          <a:stretch>
            <a:fillRect/>
          </a:stretch>
        </p:blipFill>
        <p:spPr>
          <a:xfrm>
            <a:off x="285380" y="3923054"/>
            <a:ext cx="324000" cy="324000"/>
          </a:xfrm>
          <a:prstGeom prst="rect">
            <a:avLst/>
          </a:prstGeom>
        </p:spPr>
      </p:pic>
      <p:pic>
        <p:nvPicPr>
          <p:cNvPr id="45" name="Рисунок 44" descr="экология.jpg"/>
          <p:cNvPicPr>
            <a:picLocks/>
          </p:cNvPicPr>
          <p:nvPr/>
        </p:nvPicPr>
        <p:blipFill>
          <a:blip r:embed="rId8" cstate="print"/>
          <a:srcRect l="9003" t="33930" r="67623" b="28504"/>
          <a:stretch>
            <a:fillRect/>
          </a:stretch>
        </p:blipFill>
        <p:spPr>
          <a:xfrm>
            <a:off x="285379" y="4272526"/>
            <a:ext cx="324000" cy="324000"/>
          </a:xfrm>
          <a:prstGeom prst="rect">
            <a:avLst/>
          </a:prstGeom>
        </p:spPr>
      </p:pic>
      <p:pic>
        <p:nvPicPr>
          <p:cNvPr id="46" name="Рисунок 45" descr="предпринимательство.jpg"/>
          <p:cNvPicPr>
            <a:picLocks/>
          </p:cNvPicPr>
          <p:nvPr/>
        </p:nvPicPr>
        <p:blipFill>
          <a:blip r:embed="rId9" cstate="print"/>
          <a:srcRect l="6419" t="32708" r="69698" b="29809"/>
          <a:stretch>
            <a:fillRect/>
          </a:stretch>
        </p:blipFill>
        <p:spPr>
          <a:xfrm>
            <a:off x="283969" y="4653199"/>
            <a:ext cx="324000" cy="324000"/>
          </a:xfrm>
          <a:prstGeom prst="rect">
            <a:avLst/>
          </a:prstGeom>
        </p:spPr>
      </p:pic>
      <p:pic>
        <p:nvPicPr>
          <p:cNvPr id="47" name="Рисунок 46" descr="производит.труда.jpg"/>
          <p:cNvPicPr>
            <a:picLocks/>
          </p:cNvPicPr>
          <p:nvPr/>
        </p:nvPicPr>
        <p:blipFill>
          <a:blip r:embed="rId10" cstate="print"/>
          <a:srcRect l="12877" t="31811" r="66800" b="41213"/>
          <a:stretch>
            <a:fillRect/>
          </a:stretch>
        </p:blipFill>
        <p:spPr>
          <a:xfrm>
            <a:off x="291611" y="5056095"/>
            <a:ext cx="324000" cy="324000"/>
          </a:xfrm>
          <a:prstGeom prst="rect">
            <a:avLst/>
          </a:prstGeom>
        </p:spPr>
      </p:pic>
      <p:pic>
        <p:nvPicPr>
          <p:cNvPr id="48" name="Рисунок 47" descr="НП_Экспорт.png"/>
          <p:cNvPicPr>
            <a:picLocks noChangeAspect="1"/>
          </p:cNvPicPr>
          <p:nvPr/>
        </p:nvPicPr>
        <p:blipFill>
          <a:blip r:embed="rId11" cstate="print"/>
          <a:srcRect l="2187" t="6139" r="72155" b="24721"/>
          <a:stretch>
            <a:fillRect/>
          </a:stretch>
        </p:blipFill>
        <p:spPr>
          <a:xfrm>
            <a:off x="289907" y="5410627"/>
            <a:ext cx="322419" cy="324000"/>
          </a:xfrm>
          <a:prstGeom prst="rect">
            <a:avLst/>
          </a:prstGeom>
        </p:spPr>
      </p:pic>
      <p:pic>
        <p:nvPicPr>
          <p:cNvPr id="49" name="Рисунок 48" descr="нац.проекты2.jpg"/>
          <p:cNvPicPr>
            <a:picLocks/>
          </p:cNvPicPr>
          <p:nvPr/>
        </p:nvPicPr>
        <p:blipFill>
          <a:blip r:embed="rId12" cstate="print"/>
          <a:srcRect l="5804" t="50667" r="85424" b="41449"/>
          <a:stretch>
            <a:fillRect/>
          </a:stretch>
        </p:blipFill>
        <p:spPr>
          <a:xfrm>
            <a:off x="293022" y="5753153"/>
            <a:ext cx="324000" cy="324000"/>
          </a:xfrm>
          <a:prstGeom prst="rect">
            <a:avLst/>
          </a:prstGeom>
        </p:spPr>
      </p:pic>
      <p:graphicFrame>
        <p:nvGraphicFramePr>
          <p:cNvPr id="50" name="Схема 49"/>
          <p:cNvGraphicFramePr/>
          <p:nvPr/>
        </p:nvGraphicFramePr>
        <p:xfrm>
          <a:off x="1122445" y="612875"/>
          <a:ext cx="2371059" cy="110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4563374" y="290601"/>
            <a:ext cx="4562474" cy="770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областного бюджета в разрезе государственных программ и непрограммных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направлений деятельности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2022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4563374" y="1328469"/>
          <a:ext cx="4580626" cy="493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4830792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291170"/>
            <a:ext cx="9161253" cy="78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Финансирование государственных программ Курской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2022-2024 годах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4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2143" y="1130602"/>
          <a:ext cx="4373594" cy="5011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9852"/>
                <a:gridCol w="563521"/>
                <a:gridCol w="563521"/>
                <a:gridCol w="546700"/>
              </a:tblGrid>
              <a:tr h="164105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государственной программы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11 457,7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12 211,1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20 224,8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19 639,8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19 958,2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13 863,7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12 580,9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12 926,5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доступности приоритетных объектов       и услуг в приоритетных сферах жизнедеятельности инвалидов и других маломобильных групп населения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          и коммунальными услугами граждан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1 753,4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1 495,8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1 128,7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Содействие занятости населения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эффективного исполнения полномочий в сфере юстиции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353,4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ситуаций, обеспечение пожарной безопасности            и безопасности людей на водных объектах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1 132,8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1 107,3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983,2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2 528,1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2 459,8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2 016,9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1 206,2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реализации молодежной политики, создание благоприятных условий             для развития туризма и развитие системы оздоровления и отдыха детей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архивного дела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экономики и внешних связей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промышленности и повышение ее конкурентоспособности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информационного общества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559,2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Содержимое 15"/>
          <p:cNvGraphicFramePr>
            <a:graphicFrameLocks/>
          </p:cNvGraphicFramePr>
          <p:nvPr/>
        </p:nvGraphicFramePr>
        <p:xfrm>
          <a:off x="4658264" y="1131336"/>
          <a:ext cx="4382219" cy="5019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77"/>
                <a:gridCol w="564632"/>
                <a:gridCol w="564632"/>
                <a:gridCol w="547778"/>
              </a:tblGrid>
              <a:tr h="162521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государственной программы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383A7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rgbClr val="383A7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8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обеспечение перевозки пассажиров и безопасности дорожного движения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7 462,8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7 638,0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7 648,9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сельскохозяйственной продукции, сырья                       и продовольствия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3 377,3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3 077,4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2 621,7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по оказанию содействия добровольному переселению в Российскую Федерацию соотечественников, проживающих за рубежом,        на 2013-2021 годы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Воспроизводство и использование природных ресурсов, охрана окружающей среды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1 547,7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1 142,4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лесного хозяйства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энергоэффективности и развитие энергетики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8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государственной политики в сфере печати и массовой информации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эффективного                           и ответственного управления региональными             и муниципальными финансами, государственным долгом и повышения устойчивости бюджетов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1 534,1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1 356,4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1 358,5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государственным имуществом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547,6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558,7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455,3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новых мест в общеобразовательных организациях Курской области в соответствии             с прогнозируемой потребностью и современными условиями обучения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1 141,1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316,8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941,9</a:t>
                      </a: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475315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rgbClr val="383A7C"/>
                  </a:solidFill>
                  <a:latin typeface="Times New Roman" pitchFamily="18" charset="0"/>
                  <a:cs typeface="Times New Roman" pitchFamily="18" charset="0"/>
                </a:rPr>
                <a:t>Проект бюджета Курской области на 2022 год и на плановый период 2023 и 2024 годов</a:t>
              </a:r>
              <a:endParaRPr lang="ru-RU" sz="900" b="1" dirty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rgbClr val="383A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rgbClr val="383A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1200" b="1" dirty="0">
                <a:solidFill>
                  <a:srgbClr val="383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областного бюджета</a:t>
            </a:r>
            <a:endParaRPr lang="ru-RU" sz="9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81136"/>
            <a:ext cx="9144000" cy="0"/>
          </a:xfrm>
          <a:prstGeom prst="line">
            <a:avLst/>
          </a:prstGeom>
          <a:ln w="19050">
            <a:solidFill>
              <a:srgbClr val="383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" y="285780"/>
            <a:ext cx="9143999" cy="2663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граждан в рамках государственных программ Курской области в 2022 году</a:t>
            </a:r>
            <a:endParaRPr lang="ru-RU" sz="1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337514"/>
            <a:ext cx="4572000" cy="18039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олодежная политика, туризм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государственная поддержка молодежных и детских общественных объединений Курской области – 1,9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государственная поддержка талантливой молодежи (премии Губернатора Курской области; направление на учебу, стажировки, отечественные и зарубежные конкурсы, соревнования, фестивали и прочее) – 15,4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мероприятий, направленных на вовлечение молодежи в предпринимательскую деятельность,  – 1,0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оздоровление и отдых детей Курской области – 477,1 млн. рублей</a:t>
            </a:r>
          </a:p>
        </p:txBody>
      </p:sp>
      <p:sp>
        <p:nvSpPr>
          <p:cNvPr id="31" name="Нашивка 30"/>
          <p:cNvSpPr>
            <a:spLocks noChangeAspect="1"/>
          </p:cNvSpPr>
          <p:nvPr/>
        </p:nvSpPr>
        <p:spPr>
          <a:xfrm>
            <a:off x="6328213" y="2647745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>
            <a:spLocks noChangeAspect="1"/>
          </p:cNvSpPr>
          <p:nvPr/>
        </p:nvSpPr>
        <p:spPr>
          <a:xfrm>
            <a:off x="7438075" y="2645186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0851" y="2510042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5 видов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2006" y="2507164"/>
            <a:ext cx="98023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97 тыс. 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4474" y="2610683"/>
            <a:ext cx="11639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495,4 млн.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07122"/>
            <a:ext cx="4487333" cy="14115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оциальная поддержка граждан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работникам областных государственных учреждений и пенсионерам – 157,0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учащимся и студентам – 6,3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отдельным категориям граждан (семьи с детьми, Почетные граждане Курской области, Герои Советского Союза, Герои Российской Федерации, Ветераны труда, реабилитированные лица, дети войны  и прочие) – 8,7 млрд. рублей</a:t>
            </a:r>
          </a:p>
        </p:txBody>
      </p:sp>
      <p:sp>
        <p:nvSpPr>
          <p:cNvPr id="37" name="Нашивка 36"/>
          <p:cNvSpPr>
            <a:spLocks noChangeAspect="1"/>
          </p:cNvSpPr>
          <p:nvPr/>
        </p:nvSpPr>
        <p:spPr>
          <a:xfrm>
            <a:off x="1744678" y="943232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>
            <a:spLocks noChangeAspect="1"/>
          </p:cNvSpPr>
          <p:nvPr/>
        </p:nvSpPr>
        <p:spPr>
          <a:xfrm>
            <a:off x="2843290" y="940673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805529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50 видов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9265" y="802651"/>
            <a:ext cx="958292" cy="380480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378 тыс. 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623" y="906170"/>
            <a:ext cx="11639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8,9 млрд.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722716"/>
            <a:ext cx="4487331" cy="14115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ранспортная система, пассажирские перевозки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льгота по оплате проезда в поездах пригородного сообщения отдельным категориям граждан в размере 50% и 100% от стоимости проездного билета – 4,1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льгота на проезд в автомобильном и городском электрическом  транспорте общего пользования  городского и пригородного сообщения(в том числе обучающимся очной формы обучения) – 177,9 млн.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0" y="4130633"/>
            <a:ext cx="4572000" cy="100372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азвитие сельских территорий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предоставление социальных выплат на улучшение жилищных условий граждан, проживающих на сельских территориях, – 28,6 млн. рублей</a:t>
            </a:r>
          </a:p>
        </p:txBody>
      </p:sp>
      <p:sp>
        <p:nvSpPr>
          <p:cNvPr id="49" name="Нашивка 48"/>
          <p:cNvSpPr>
            <a:spLocks noChangeAspect="1"/>
          </p:cNvSpPr>
          <p:nvPr/>
        </p:nvSpPr>
        <p:spPr>
          <a:xfrm>
            <a:off x="6331308" y="4458117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>
            <a:spLocks noChangeAspect="1"/>
          </p:cNvSpPr>
          <p:nvPr/>
        </p:nvSpPr>
        <p:spPr>
          <a:xfrm>
            <a:off x="7389963" y="4455558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4320414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1 вид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84187" y="4317536"/>
            <a:ext cx="88852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30 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05623" y="4421055"/>
            <a:ext cx="11639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28,6 млн.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Нашивка 54"/>
          <p:cNvSpPr>
            <a:spLocks noChangeAspect="1"/>
          </p:cNvSpPr>
          <p:nvPr/>
        </p:nvSpPr>
        <p:spPr>
          <a:xfrm>
            <a:off x="1733906" y="4084389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>
            <a:spLocks noChangeAspect="1"/>
          </p:cNvSpPr>
          <p:nvPr/>
        </p:nvSpPr>
        <p:spPr>
          <a:xfrm>
            <a:off x="3131227" y="4090297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2" y="3946686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3 вида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7265" y="3909941"/>
            <a:ext cx="1337733" cy="595923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8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количество получателей </a:t>
            </a:r>
          </a:p>
          <a:p>
            <a:pPr algn="ctr"/>
            <a:r>
              <a:rPr lang="ru-RU" sz="8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в зависимости </a:t>
            </a:r>
          </a:p>
          <a:p>
            <a:pPr algn="ctr"/>
            <a:r>
              <a:rPr lang="ru-RU" sz="85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от заявительного характера</a:t>
            </a:r>
            <a:endParaRPr lang="ru-RU" sz="85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87621" y="4047327"/>
            <a:ext cx="11639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182,0 млн.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2041989"/>
            <a:ext cx="4487333" cy="167314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бразование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педагогическим работникам – 3,4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работникам областных государственных учреждений и пенсионерам – 24,3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учащимся и студентам – 100,0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отдельным категориям граждан (материальное обеспечение детей-сирот; компенсация расходов на оплату ЖКУ;  компенсация части родительской платы за присмотр и уход             за детьми, посещающими дошкольные образовательные организации, и прочее) – 567,2 млн. рублей </a:t>
            </a:r>
          </a:p>
        </p:txBody>
      </p:sp>
      <p:sp>
        <p:nvSpPr>
          <p:cNvPr id="61" name="Нашивка 60"/>
          <p:cNvSpPr>
            <a:spLocks noChangeAspect="1"/>
          </p:cNvSpPr>
          <p:nvPr/>
        </p:nvSpPr>
        <p:spPr>
          <a:xfrm>
            <a:off x="1730048" y="2378098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>
            <a:spLocks noChangeAspect="1"/>
          </p:cNvSpPr>
          <p:nvPr/>
        </p:nvSpPr>
        <p:spPr>
          <a:xfrm>
            <a:off x="2817963" y="2375539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2240395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20 видов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2187" y="2237517"/>
            <a:ext cx="88852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70 тыс. 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33623" y="2341036"/>
            <a:ext cx="11639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928,8 млн.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0" y="555363"/>
            <a:ext cx="4572000" cy="18039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дравоохранение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лекарственное обеспечение – 1,3 млрд.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отдельным категориям граждан (компенсация расходов на оплату ЖКУ и возмещение затрат  на уплату процентов по ипотечным кредитам и займам работников здравоохранения; граждан, заключивших договор о целевом обучении, в период обучения и прочие) – 114,3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компенсационные выплаты медицинским работникам, прибывшим на работу в сельскую местность, – 44,8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льготное зубопротезирование пожилым людям – 4,0 млн. рублей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на погребение – 494,7 тыс. рублей</a:t>
            </a:r>
            <a:endParaRPr lang="ru-RU" sz="8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Нашивка 66"/>
          <p:cNvSpPr>
            <a:spLocks noChangeAspect="1"/>
          </p:cNvSpPr>
          <p:nvPr/>
        </p:nvSpPr>
        <p:spPr>
          <a:xfrm>
            <a:off x="6328951" y="875052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>
            <a:spLocks noChangeAspect="1"/>
          </p:cNvSpPr>
          <p:nvPr/>
        </p:nvSpPr>
        <p:spPr>
          <a:xfrm>
            <a:off x="7460758" y="879808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13534" y="744664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10 видов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96656" y="741786"/>
            <a:ext cx="95097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110 тыс. 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47158" y="845305"/>
            <a:ext cx="1081177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1,4 млрд.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5089981"/>
            <a:ext cx="4485736" cy="139614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УЛЬТУРА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отдельным категориям граждан (компенсация расходов на оплату ЖКУ; единовременная материальная помощь членам региональных творческих союзов, находящимся на пенсии либо оказавшимся в трудной жизненной ситуации) –  51,4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пособия курским писателям в соответствии с постановлением Губернатора Курской области  «О мерах по государственной поддержке курских писателей» – 676,8 тыс. рублей</a:t>
            </a:r>
            <a:endParaRPr lang="ru-RU" sz="8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Нашивка 45"/>
          <p:cNvSpPr>
            <a:spLocks noChangeAspect="1"/>
          </p:cNvSpPr>
          <p:nvPr/>
        </p:nvSpPr>
        <p:spPr>
          <a:xfrm>
            <a:off x="1749922" y="5409670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>
            <a:spLocks noChangeAspect="1"/>
          </p:cNvSpPr>
          <p:nvPr/>
        </p:nvSpPr>
        <p:spPr>
          <a:xfrm>
            <a:off x="2838598" y="5423053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279282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4 вида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83122" y="5276404"/>
            <a:ext cx="950975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Более 2 тыс. 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33624" y="5379923"/>
            <a:ext cx="1081177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52,1 тыс.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89253" y="5125945"/>
            <a:ext cx="4554747" cy="12653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b="1" u="sng" cap="all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ИЗИЧЕСКАЯ КУЛЬТУРА И СПОРТ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стипендии Администрации Курской области ведущим спортсменам Курской области –          8,4 млн. рублей;</a:t>
            </a:r>
          </a:p>
          <a:p>
            <a:pPr>
              <a:buFontTx/>
              <a:buChar char="-"/>
            </a:pPr>
            <a:r>
              <a:rPr lang="ru-RU" sz="8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дополнительное материальное обеспечение за выдающиеся достижения и особые заслуги перед Российской Федерацией в области физической культуры и спорта – 460,9 тыс. рублей</a:t>
            </a:r>
          </a:p>
        </p:txBody>
      </p:sp>
      <p:sp>
        <p:nvSpPr>
          <p:cNvPr id="75" name="Нашивка 74"/>
          <p:cNvSpPr>
            <a:spLocks noChangeAspect="1"/>
          </p:cNvSpPr>
          <p:nvPr/>
        </p:nvSpPr>
        <p:spPr>
          <a:xfrm>
            <a:off x="6329458" y="5443345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Нашивка 75"/>
          <p:cNvSpPr>
            <a:spLocks noChangeAspect="1"/>
          </p:cNvSpPr>
          <p:nvPr/>
        </p:nvSpPr>
        <p:spPr>
          <a:xfrm>
            <a:off x="7410817" y="5432159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84780" y="5305642"/>
            <a:ext cx="1742536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2 вида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</a:t>
            </a:r>
            <a:endParaRPr lang="ru-RU" sz="1000" b="1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74045" y="5302764"/>
            <a:ext cx="958292" cy="380480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87 </a:t>
            </a:r>
          </a:p>
          <a:p>
            <a:pPr algn="ctr"/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получателей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8403" y="5406283"/>
            <a:ext cx="11639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srgbClr val="383A7C"/>
                </a:solidFill>
                <a:latin typeface="Times New Roman" pitchFamily="18" charset="0"/>
                <a:cs typeface="Times New Roman" pitchFamily="18" charset="0"/>
              </a:rPr>
              <a:t>8,9 млн. рублей</a:t>
            </a:r>
            <a:endParaRPr lang="ru-RU" sz="1000" dirty="0">
              <a:solidFill>
                <a:srgbClr val="383A7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25400</TotalTime>
  <Words>4165</Words>
  <Application>Microsoft Office PowerPoint</Application>
  <PresentationFormat>Экран (4:3)</PresentationFormat>
  <Paragraphs>856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Содержание</vt:lpstr>
      <vt:lpstr>Основные вопросы о бюджете</vt:lpstr>
      <vt:lpstr>Административно-территориальное устройство Курской области</vt:lpstr>
      <vt:lpstr>Основные параметры областного бюджета </vt:lpstr>
      <vt:lpstr>Слайд 6</vt:lpstr>
      <vt:lpstr>Слайд 7</vt:lpstr>
      <vt:lpstr>Слайд 8</vt:lpstr>
      <vt:lpstr>Меры социальной поддержки граждан в рамках государственных программ Курской области в 2022 году</vt:lpstr>
      <vt:lpstr>Социально значимые объекты Курской области [1]</vt:lpstr>
      <vt:lpstr>Социально значимые объекты Курской области [2]</vt:lpstr>
      <vt:lpstr>Слайд 12</vt:lpstr>
      <vt:lpstr>Государственный долг Курской области</vt:lpstr>
      <vt:lpstr>Слайд 14</vt:lpstr>
      <vt:lpstr>Дорожный фонд Курской области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Mitrohina_A</cp:lastModifiedBy>
  <cp:revision>3227</cp:revision>
  <dcterms:created xsi:type="dcterms:W3CDTF">2019-08-13T14:01:01Z</dcterms:created>
  <dcterms:modified xsi:type="dcterms:W3CDTF">2021-10-27T12:09:11Z</dcterms:modified>
</cp:coreProperties>
</file>